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409" r:id="rId2"/>
    <p:sldId id="258" r:id="rId3"/>
    <p:sldId id="256" r:id="rId4"/>
    <p:sldId id="388" r:id="rId5"/>
    <p:sldId id="389" r:id="rId6"/>
    <p:sldId id="359" r:id="rId7"/>
    <p:sldId id="264" r:id="rId8"/>
    <p:sldId id="266" r:id="rId9"/>
    <p:sldId id="265" r:id="rId10"/>
    <p:sldId id="387" r:id="rId11"/>
    <p:sldId id="272" r:id="rId12"/>
    <p:sldId id="384" r:id="rId13"/>
    <p:sldId id="385" r:id="rId14"/>
    <p:sldId id="352" r:id="rId15"/>
    <p:sldId id="391" r:id="rId16"/>
    <p:sldId id="395" r:id="rId17"/>
    <p:sldId id="396" r:id="rId18"/>
    <p:sldId id="397" r:id="rId19"/>
    <p:sldId id="398" r:id="rId20"/>
    <p:sldId id="392" r:id="rId21"/>
    <p:sldId id="399" r:id="rId22"/>
    <p:sldId id="400" r:id="rId23"/>
    <p:sldId id="401" r:id="rId24"/>
    <p:sldId id="402" r:id="rId25"/>
    <p:sldId id="403" r:id="rId26"/>
    <p:sldId id="404" r:id="rId27"/>
    <p:sldId id="405" r:id="rId28"/>
    <p:sldId id="406" r:id="rId29"/>
    <p:sldId id="393" r:id="rId30"/>
    <p:sldId id="394" r:id="rId31"/>
    <p:sldId id="386" r:id="rId32"/>
    <p:sldId id="407" r:id="rId33"/>
    <p:sldId id="350" r:id="rId34"/>
    <p:sldId id="408" r:id="rId35"/>
    <p:sldId id="410" r:id="rId36"/>
    <p:sldId id="34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A1E223-F21C-3E4C-B27D-0429F40C9759}" v="6" dt="2020-03-11T13:57:36.3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246"/>
    <p:restoredTop sz="50269" autoAdjust="0"/>
  </p:normalViewPr>
  <p:slideViewPr>
    <p:cSldViewPr snapToGrid="0" snapToObjects="1">
      <p:cViewPr varScale="1">
        <p:scale>
          <a:sx n="44" d="100"/>
          <a:sy n="44" d="100"/>
        </p:scale>
        <p:origin x="24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Gooding" userId="c580c04c-1e51-4f4a-8771-7dcf8cca09a4" providerId="ADAL" clId="{62A1E223-F21C-3E4C-B27D-0429F40C9759}"/>
    <pc:docChg chg="custSel modSld">
      <pc:chgData name="Paul Gooding" userId="c580c04c-1e51-4f4a-8771-7dcf8cca09a4" providerId="ADAL" clId="{62A1E223-F21C-3E4C-B27D-0429F40C9759}" dt="2020-03-11T13:58:10.199" v="26" actId="20577"/>
      <pc:docMkLst>
        <pc:docMk/>
      </pc:docMkLst>
      <pc:sldChg chg="modNotesTx">
        <pc:chgData name="Paul Gooding" userId="c580c04c-1e51-4f4a-8771-7dcf8cca09a4" providerId="ADAL" clId="{62A1E223-F21C-3E4C-B27D-0429F40C9759}" dt="2020-03-11T13:56:35.873" v="3" actId="20577"/>
        <pc:sldMkLst>
          <pc:docMk/>
          <pc:sldMk cId="3938112082" sldId="265"/>
        </pc:sldMkLst>
      </pc:sldChg>
      <pc:sldChg chg="modNotesTx">
        <pc:chgData name="Paul Gooding" userId="c580c04c-1e51-4f4a-8771-7dcf8cca09a4" providerId="ADAL" clId="{62A1E223-F21C-3E4C-B27D-0429F40C9759}" dt="2020-03-11T13:56:32.886" v="2" actId="20577"/>
        <pc:sldMkLst>
          <pc:docMk/>
          <pc:sldMk cId="1974202051" sldId="266"/>
        </pc:sldMkLst>
      </pc:sldChg>
      <pc:sldChg chg="modNotesTx">
        <pc:chgData name="Paul Gooding" userId="c580c04c-1e51-4f4a-8771-7dcf8cca09a4" providerId="ADAL" clId="{62A1E223-F21C-3E4C-B27D-0429F40C9759}" dt="2020-03-11T13:56:45.791" v="5" actId="20577"/>
        <pc:sldMkLst>
          <pc:docMk/>
          <pc:sldMk cId="2393652567" sldId="272"/>
        </pc:sldMkLst>
      </pc:sldChg>
      <pc:sldChg chg="modNotesTx">
        <pc:chgData name="Paul Gooding" userId="c580c04c-1e51-4f4a-8771-7dcf8cca09a4" providerId="ADAL" clId="{62A1E223-F21C-3E4C-B27D-0429F40C9759}" dt="2020-03-11T13:56:52.694" v="6" actId="20577"/>
        <pc:sldMkLst>
          <pc:docMk/>
          <pc:sldMk cId="704887168" sldId="352"/>
        </pc:sldMkLst>
      </pc:sldChg>
      <pc:sldChg chg="modNotesTx">
        <pc:chgData name="Paul Gooding" userId="c580c04c-1e51-4f4a-8771-7dcf8cca09a4" providerId="ADAL" clId="{62A1E223-F21C-3E4C-B27D-0429F40C9759}" dt="2020-03-11T13:56:27.354" v="1" actId="20577"/>
        <pc:sldMkLst>
          <pc:docMk/>
          <pc:sldMk cId="2854008966" sldId="359"/>
        </pc:sldMkLst>
      </pc:sldChg>
      <pc:sldChg chg="modNotesTx">
        <pc:chgData name="Paul Gooding" userId="c580c04c-1e51-4f4a-8771-7dcf8cca09a4" providerId="ADAL" clId="{62A1E223-F21C-3E4C-B27D-0429F40C9759}" dt="2020-03-11T13:57:58.364" v="24" actId="20577"/>
        <pc:sldMkLst>
          <pc:docMk/>
          <pc:sldMk cId="1691893221" sldId="386"/>
        </pc:sldMkLst>
      </pc:sldChg>
      <pc:sldChg chg="modNotesTx">
        <pc:chgData name="Paul Gooding" userId="c580c04c-1e51-4f4a-8771-7dcf8cca09a4" providerId="ADAL" clId="{62A1E223-F21C-3E4C-B27D-0429F40C9759}" dt="2020-03-11T13:56:39.197" v="4" actId="20577"/>
        <pc:sldMkLst>
          <pc:docMk/>
          <pc:sldMk cId="463684622" sldId="387"/>
        </pc:sldMkLst>
      </pc:sldChg>
      <pc:sldChg chg="modNotesTx">
        <pc:chgData name="Paul Gooding" userId="c580c04c-1e51-4f4a-8771-7dcf8cca09a4" providerId="ADAL" clId="{62A1E223-F21C-3E4C-B27D-0429F40C9759}" dt="2020-03-11T13:56:24.124" v="0" actId="20577"/>
        <pc:sldMkLst>
          <pc:docMk/>
          <pc:sldMk cId="4129986121" sldId="389"/>
        </pc:sldMkLst>
      </pc:sldChg>
      <pc:sldChg chg="modNotesTx">
        <pc:chgData name="Paul Gooding" userId="c580c04c-1e51-4f4a-8771-7dcf8cca09a4" providerId="ADAL" clId="{62A1E223-F21C-3E4C-B27D-0429F40C9759}" dt="2020-03-11T13:56:56.768" v="7" actId="20577"/>
        <pc:sldMkLst>
          <pc:docMk/>
          <pc:sldMk cId="2777223624" sldId="391"/>
        </pc:sldMkLst>
      </pc:sldChg>
      <pc:sldChg chg="modNotesTx">
        <pc:chgData name="Paul Gooding" userId="c580c04c-1e51-4f4a-8771-7dcf8cca09a4" providerId="ADAL" clId="{62A1E223-F21C-3E4C-B27D-0429F40C9759}" dt="2020-03-11T13:57:55.657" v="23" actId="20577"/>
        <pc:sldMkLst>
          <pc:docMk/>
          <pc:sldMk cId="2869100218" sldId="394"/>
        </pc:sldMkLst>
      </pc:sldChg>
      <pc:sldChg chg="modNotesTx">
        <pc:chgData name="Paul Gooding" userId="c580c04c-1e51-4f4a-8771-7dcf8cca09a4" providerId="ADAL" clId="{62A1E223-F21C-3E4C-B27D-0429F40C9759}" dt="2020-03-11T13:56:58.438" v="8" actId="20577"/>
        <pc:sldMkLst>
          <pc:docMk/>
          <pc:sldMk cId="3312713066" sldId="395"/>
        </pc:sldMkLst>
      </pc:sldChg>
      <pc:sldChg chg="modNotesTx">
        <pc:chgData name="Paul Gooding" userId="c580c04c-1e51-4f4a-8771-7dcf8cca09a4" providerId="ADAL" clId="{62A1E223-F21C-3E4C-B27D-0429F40C9759}" dt="2020-03-11T13:57:01.609" v="9" actId="20577"/>
        <pc:sldMkLst>
          <pc:docMk/>
          <pc:sldMk cId="574947065" sldId="396"/>
        </pc:sldMkLst>
      </pc:sldChg>
      <pc:sldChg chg="modNotesTx">
        <pc:chgData name="Paul Gooding" userId="c580c04c-1e51-4f4a-8771-7dcf8cca09a4" providerId="ADAL" clId="{62A1E223-F21C-3E4C-B27D-0429F40C9759}" dt="2020-03-11T13:57:03.886" v="10" actId="20577"/>
        <pc:sldMkLst>
          <pc:docMk/>
          <pc:sldMk cId="2339666340" sldId="397"/>
        </pc:sldMkLst>
      </pc:sldChg>
      <pc:sldChg chg="modNotesTx">
        <pc:chgData name="Paul Gooding" userId="c580c04c-1e51-4f4a-8771-7dcf8cca09a4" providerId="ADAL" clId="{62A1E223-F21C-3E4C-B27D-0429F40C9759}" dt="2020-03-11T13:57:06.154" v="11" actId="20577"/>
        <pc:sldMkLst>
          <pc:docMk/>
          <pc:sldMk cId="1816728828" sldId="398"/>
        </pc:sldMkLst>
      </pc:sldChg>
      <pc:sldChg chg="modNotesTx">
        <pc:chgData name="Paul Gooding" userId="c580c04c-1e51-4f4a-8771-7dcf8cca09a4" providerId="ADAL" clId="{62A1E223-F21C-3E4C-B27D-0429F40C9759}" dt="2020-03-11T13:57:09.768" v="12" actId="20577"/>
        <pc:sldMkLst>
          <pc:docMk/>
          <pc:sldMk cId="3866132367" sldId="399"/>
        </pc:sldMkLst>
      </pc:sldChg>
      <pc:sldChg chg="modNotesTx">
        <pc:chgData name="Paul Gooding" userId="c580c04c-1e51-4f4a-8771-7dcf8cca09a4" providerId="ADAL" clId="{62A1E223-F21C-3E4C-B27D-0429F40C9759}" dt="2020-03-11T13:57:15.535" v="14" actId="20577"/>
        <pc:sldMkLst>
          <pc:docMk/>
          <pc:sldMk cId="4158426167" sldId="400"/>
        </pc:sldMkLst>
      </pc:sldChg>
      <pc:sldChg chg="modNotesTx">
        <pc:chgData name="Paul Gooding" userId="c580c04c-1e51-4f4a-8771-7dcf8cca09a4" providerId="ADAL" clId="{62A1E223-F21C-3E4C-B27D-0429F40C9759}" dt="2020-03-11T13:57:19.660" v="15" actId="20577"/>
        <pc:sldMkLst>
          <pc:docMk/>
          <pc:sldMk cId="3008563352" sldId="401"/>
        </pc:sldMkLst>
      </pc:sldChg>
      <pc:sldChg chg="delSp modSp">
        <pc:chgData name="Paul Gooding" userId="c580c04c-1e51-4f4a-8771-7dcf8cca09a4" providerId="ADAL" clId="{62A1E223-F21C-3E4C-B27D-0429F40C9759}" dt="2020-03-11T13:57:36.368" v="17" actId="14100"/>
        <pc:sldMkLst>
          <pc:docMk/>
          <pc:sldMk cId="1856467440" sldId="402"/>
        </pc:sldMkLst>
        <pc:spChg chg="del">
          <ac:chgData name="Paul Gooding" userId="c580c04c-1e51-4f4a-8771-7dcf8cca09a4" providerId="ADAL" clId="{62A1E223-F21C-3E4C-B27D-0429F40C9759}" dt="2020-03-11T13:57:25.040" v="16" actId="478"/>
          <ac:spMkLst>
            <pc:docMk/>
            <pc:sldMk cId="1856467440" sldId="402"/>
            <ac:spMk id="2" creationId="{00000000-0000-0000-0000-000000000000}"/>
          </ac:spMkLst>
        </pc:spChg>
        <pc:graphicFrameChg chg="mod">
          <ac:chgData name="Paul Gooding" userId="c580c04c-1e51-4f4a-8771-7dcf8cca09a4" providerId="ADAL" clId="{62A1E223-F21C-3E4C-B27D-0429F40C9759}" dt="2020-03-11T13:57:36.368" v="17" actId="14100"/>
          <ac:graphicFrameMkLst>
            <pc:docMk/>
            <pc:sldMk cId="1856467440" sldId="402"/>
            <ac:graphicFrameMk id="4" creationId="{62B37006-7C3D-654E-BCB5-F3513FC899F3}"/>
          </ac:graphicFrameMkLst>
        </pc:graphicFrameChg>
      </pc:sldChg>
      <pc:sldChg chg="modNotesTx">
        <pc:chgData name="Paul Gooding" userId="c580c04c-1e51-4f4a-8771-7dcf8cca09a4" providerId="ADAL" clId="{62A1E223-F21C-3E4C-B27D-0429F40C9759}" dt="2020-03-11T13:57:42.626" v="18" actId="20577"/>
        <pc:sldMkLst>
          <pc:docMk/>
          <pc:sldMk cId="1907450119" sldId="403"/>
        </pc:sldMkLst>
      </pc:sldChg>
      <pc:sldChg chg="modNotesTx">
        <pc:chgData name="Paul Gooding" userId="c580c04c-1e51-4f4a-8771-7dcf8cca09a4" providerId="ADAL" clId="{62A1E223-F21C-3E4C-B27D-0429F40C9759}" dt="2020-03-11T13:57:45.312" v="19" actId="20577"/>
        <pc:sldMkLst>
          <pc:docMk/>
          <pc:sldMk cId="594413386" sldId="404"/>
        </pc:sldMkLst>
      </pc:sldChg>
      <pc:sldChg chg="modNotesTx">
        <pc:chgData name="Paul Gooding" userId="c580c04c-1e51-4f4a-8771-7dcf8cca09a4" providerId="ADAL" clId="{62A1E223-F21C-3E4C-B27D-0429F40C9759}" dt="2020-03-11T13:57:50.546" v="22" actId="20577"/>
        <pc:sldMkLst>
          <pc:docMk/>
          <pc:sldMk cId="4270277190" sldId="405"/>
        </pc:sldMkLst>
      </pc:sldChg>
      <pc:sldChg chg="modNotesTx">
        <pc:chgData name="Paul Gooding" userId="c580c04c-1e51-4f4a-8771-7dcf8cca09a4" providerId="ADAL" clId="{62A1E223-F21C-3E4C-B27D-0429F40C9759}" dt="2020-03-11T13:58:10.199" v="26" actId="20577"/>
        <pc:sldMkLst>
          <pc:docMk/>
          <pc:sldMk cId="765243038" sldId="407"/>
        </pc:sldMkLst>
      </pc:sldChg>
    </pc:docChg>
  </pc:docChgLst>
  <pc:docChgLst>
    <pc:chgData name="Paul Gooding" userId="c580c04c-1e51-4f4a-8771-7dcf8cca09a4" providerId="ADAL" clId="{95E6FEEB-01FB-234B-9A38-929C354B76AC}"/>
    <pc:docChg chg="custSel addSld delSld modSld sldOrd">
      <pc:chgData name="Paul Gooding" userId="c580c04c-1e51-4f4a-8771-7dcf8cca09a4" providerId="ADAL" clId="{95E6FEEB-01FB-234B-9A38-929C354B76AC}" dt="2020-03-11T11:35:00.366" v="659" actId="20577"/>
      <pc:docMkLst>
        <pc:docMk/>
      </pc:docMkLst>
      <pc:sldChg chg="modNotesTx">
        <pc:chgData name="Paul Gooding" userId="c580c04c-1e51-4f4a-8771-7dcf8cca09a4" providerId="ADAL" clId="{95E6FEEB-01FB-234B-9A38-929C354B76AC}" dt="2020-03-11T11:35:00.366" v="659" actId="20577"/>
        <pc:sldMkLst>
          <pc:docMk/>
          <pc:sldMk cId="897337779" sldId="256"/>
        </pc:sldMkLst>
      </pc:sldChg>
      <pc:sldChg chg="modNotesTx">
        <pc:chgData name="Paul Gooding" userId="c580c04c-1e51-4f4a-8771-7dcf8cca09a4" providerId="ADAL" clId="{95E6FEEB-01FB-234B-9A38-929C354B76AC}" dt="2020-03-11T11:34:55.420" v="658" actId="20577"/>
        <pc:sldMkLst>
          <pc:docMk/>
          <pc:sldMk cId="527201223" sldId="258"/>
        </pc:sldMkLst>
      </pc:sldChg>
      <pc:sldChg chg="modSp">
        <pc:chgData name="Paul Gooding" userId="c580c04c-1e51-4f4a-8771-7dcf8cca09a4" providerId="ADAL" clId="{95E6FEEB-01FB-234B-9A38-929C354B76AC}" dt="2020-03-11T11:34:45.602" v="657" actId="20577"/>
        <pc:sldMkLst>
          <pc:docMk/>
          <pc:sldMk cId="2020036416" sldId="408"/>
        </pc:sldMkLst>
        <pc:spChg chg="mod">
          <ac:chgData name="Paul Gooding" userId="c580c04c-1e51-4f4a-8771-7dcf8cca09a4" providerId="ADAL" clId="{95E6FEEB-01FB-234B-9A38-929C354B76AC}" dt="2020-03-11T11:34:45.602" v="657" actId="20577"/>
          <ac:spMkLst>
            <pc:docMk/>
            <pc:sldMk cId="2020036416" sldId="408"/>
            <ac:spMk id="3" creationId="{00000000-0000-0000-0000-000000000000}"/>
          </ac:spMkLst>
        </pc:spChg>
      </pc:sldChg>
      <pc:sldChg chg="modSp add ord">
        <pc:chgData name="Paul Gooding" userId="c580c04c-1e51-4f4a-8771-7dcf8cca09a4" providerId="ADAL" clId="{95E6FEEB-01FB-234B-9A38-929C354B76AC}" dt="2020-03-11T11:33:57.897" v="655" actId="20577"/>
        <pc:sldMkLst>
          <pc:docMk/>
          <pc:sldMk cId="1207048505" sldId="410"/>
        </pc:sldMkLst>
        <pc:spChg chg="mod">
          <ac:chgData name="Paul Gooding" userId="c580c04c-1e51-4f4a-8771-7dcf8cca09a4" providerId="ADAL" clId="{95E6FEEB-01FB-234B-9A38-929C354B76AC}" dt="2020-03-11T11:33:57.897" v="655" actId="20577"/>
          <ac:spMkLst>
            <pc:docMk/>
            <pc:sldMk cId="1207048505" sldId="410"/>
            <ac:spMk id="2" creationId="{AB0967B4-EC1B-E544-A4A8-4EA36B01D20D}"/>
          </ac:spMkLst>
        </pc:spChg>
        <pc:spChg chg="mod">
          <ac:chgData name="Paul Gooding" userId="c580c04c-1e51-4f4a-8771-7dcf8cca09a4" providerId="ADAL" clId="{95E6FEEB-01FB-234B-9A38-929C354B76AC}" dt="2020-03-11T11:33:47.800" v="643" actId="20577"/>
          <ac:spMkLst>
            <pc:docMk/>
            <pc:sldMk cId="1207048505" sldId="410"/>
            <ac:spMk id="3" creationId="{932ECCB9-EB74-8745-A8F3-A47D7E96E7F3}"/>
          </ac:spMkLst>
        </pc:spChg>
      </pc:sldChg>
      <pc:sldChg chg="add del">
        <pc:chgData name="Paul Gooding" userId="c580c04c-1e51-4f4a-8771-7dcf8cca09a4" providerId="ADAL" clId="{95E6FEEB-01FB-234B-9A38-929C354B76AC}" dt="2020-03-11T11:29:48.727" v="1" actId="2696"/>
        <pc:sldMkLst>
          <pc:docMk/>
          <pc:sldMk cId="2572474004" sldId="41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gla-my.sharepoint.com/personal/paul_gooding_glasgow_ac_uk/Documents/AHRC%20Digital%20Library%20Futures%20-%20Documents/DLF%20Project%20Files/Web%20Log%20Analysis/NPLD%20Usage%20stats%20-%20not%20weblog%20based/NPLD%20Usage%20Sta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gla-my.sharepoint.com/personal/paul_gooding_glasgow_ac_uk/Documents/AHRC%20Digital%20Library%20Futures%20-%20Documents/DLF%20Project%20Files/Web%20Log%20Analysis/NPLD%20Usage%20stats%20-%20not%20weblog%20based/NPLD%20Usage%20Sta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gla-my.sharepoint.com/personal/paul_gooding_glasgow_ac_uk/Documents/AHRC%20Digital%20Library%20Futures%20-%20Documents/DLF%20Project%20Files/Publications/White%20Paper/White%20Paper%20Charts%20and%20Quot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gla-my.sharepoint.com/personal/paul_gooding_glasgow_ac_uk/Documents/AHRC%20Digital%20Library%20Futures%20-%20Documents/DLF%20Project%20Files/Web%20Log%20Analysis/British%20Library/Working%20files/EbooksFinalDat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gla-my.sharepoint.com/personal/paul_gooding_glasgow_ac_uk/Documents/AHRC%20Digital%20Library%20Futures%20-%20Documents/DLF%20Project%20Files/Web%20Log%20Analysis/British%20Library/Working%20files/EjournalsFinalData.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a:effectLst/>
              </a:rPr>
              <a:t>Total NPLD ebook Access Request, April 2015 to May 2017</a:t>
            </a:r>
            <a:endParaRPr lang="en-GB">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ebooks!$A$3</c:f>
              <c:strCache>
                <c:ptCount val="1"/>
                <c:pt idx="0">
                  <c:v>British Library</c:v>
                </c:pt>
              </c:strCache>
            </c:strRef>
          </c:tx>
          <c:spPr>
            <a:solidFill>
              <a:schemeClr val="accent1"/>
            </a:solidFill>
            <a:ln>
              <a:noFill/>
            </a:ln>
            <a:effectLst/>
          </c:spPr>
          <c:invertIfNegative val="0"/>
          <c:cat>
            <c:multiLvlStrRef>
              <c:f>ebooks!$J$1:$K$2</c:f>
              <c:multiLvlStrCache>
                <c:ptCount val="2"/>
                <c:lvl>
                  <c:pt idx="0">
                    <c:v>Accessed </c:v>
                  </c:pt>
                  <c:pt idx="1">
                    <c:v>Turnaway</c:v>
                  </c:pt>
                </c:lvl>
                <c:lvl>
                  <c:pt idx="0">
                    <c:v>Type of access request</c:v>
                  </c:pt>
                </c:lvl>
              </c:multiLvlStrCache>
            </c:multiLvlStrRef>
          </c:cat>
          <c:val>
            <c:numRef>
              <c:f>ebooks!$J$3:$K$3</c:f>
              <c:numCache>
                <c:formatCode>#,##0</c:formatCode>
                <c:ptCount val="2"/>
                <c:pt idx="0">
                  <c:v>33838</c:v>
                </c:pt>
                <c:pt idx="1">
                  <c:v>4364</c:v>
                </c:pt>
              </c:numCache>
            </c:numRef>
          </c:val>
          <c:extLst>
            <c:ext xmlns:c16="http://schemas.microsoft.com/office/drawing/2014/chart" uri="{C3380CC4-5D6E-409C-BE32-E72D297353CC}">
              <c16:uniqueId val="{00000000-4F53-5141-A14E-C3F3CE2EFD0C}"/>
            </c:ext>
          </c:extLst>
        </c:ser>
        <c:ser>
          <c:idx val="1"/>
          <c:order val="1"/>
          <c:tx>
            <c:strRef>
              <c:f>ebooks!$A$4</c:f>
              <c:strCache>
                <c:ptCount val="1"/>
                <c:pt idx="0">
                  <c:v>National Library of Scotland</c:v>
                </c:pt>
              </c:strCache>
            </c:strRef>
          </c:tx>
          <c:spPr>
            <a:solidFill>
              <a:schemeClr val="accent2"/>
            </a:solidFill>
            <a:ln>
              <a:noFill/>
            </a:ln>
            <a:effectLst/>
          </c:spPr>
          <c:invertIfNegative val="0"/>
          <c:cat>
            <c:multiLvlStrRef>
              <c:f>ebooks!$J$1:$K$2</c:f>
              <c:multiLvlStrCache>
                <c:ptCount val="2"/>
                <c:lvl>
                  <c:pt idx="0">
                    <c:v>Accessed </c:v>
                  </c:pt>
                  <c:pt idx="1">
                    <c:v>Turnaway</c:v>
                  </c:pt>
                </c:lvl>
                <c:lvl>
                  <c:pt idx="0">
                    <c:v>Type of access request</c:v>
                  </c:pt>
                </c:lvl>
              </c:multiLvlStrCache>
            </c:multiLvlStrRef>
          </c:cat>
          <c:val>
            <c:numRef>
              <c:f>ebooks!$J$4:$K$4</c:f>
              <c:numCache>
                <c:formatCode>General</c:formatCode>
                <c:ptCount val="2"/>
                <c:pt idx="0" formatCode="#,##0">
                  <c:v>2948</c:v>
                </c:pt>
                <c:pt idx="1">
                  <c:v>48</c:v>
                </c:pt>
              </c:numCache>
            </c:numRef>
          </c:val>
          <c:extLst>
            <c:ext xmlns:c16="http://schemas.microsoft.com/office/drawing/2014/chart" uri="{C3380CC4-5D6E-409C-BE32-E72D297353CC}">
              <c16:uniqueId val="{00000001-4F53-5141-A14E-C3F3CE2EFD0C}"/>
            </c:ext>
          </c:extLst>
        </c:ser>
        <c:ser>
          <c:idx val="2"/>
          <c:order val="2"/>
          <c:tx>
            <c:strRef>
              <c:f>ebooks!$A$5</c:f>
              <c:strCache>
                <c:ptCount val="1"/>
                <c:pt idx="0">
                  <c:v>National Library of Wales</c:v>
                </c:pt>
              </c:strCache>
            </c:strRef>
          </c:tx>
          <c:spPr>
            <a:solidFill>
              <a:schemeClr val="accent3"/>
            </a:solidFill>
            <a:ln>
              <a:noFill/>
            </a:ln>
            <a:effectLst/>
          </c:spPr>
          <c:invertIfNegative val="0"/>
          <c:cat>
            <c:multiLvlStrRef>
              <c:f>ebooks!$J$1:$K$2</c:f>
              <c:multiLvlStrCache>
                <c:ptCount val="2"/>
                <c:lvl>
                  <c:pt idx="0">
                    <c:v>Accessed </c:v>
                  </c:pt>
                  <c:pt idx="1">
                    <c:v>Turnaway</c:v>
                  </c:pt>
                </c:lvl>
                <c:lvl>
                  <c:pt idx="0">
                    <c:v>Type of access request</c:v>
                  </c:pt>
                </c:lvl>
              </c:multiLvlStrCache>
            </c:multiLvlStrRef>
          </c:cat>
          <c:val>
            <c:numRef>
              <c:f>ebooks!$J$5:$K$5</c:f>
              <c:numCache>
                <c:formatCode>General</c:formatCode>
                <c:ptCount val="2"/>
                <c:pt idx="0">
                  <c:v>845</c:v>
                </c:pt>
                <c:pt idx="1">
                  <c:v>21</c:v>
                </c:pt>
              </c:numCache>
            </c:numRef>
          </c:val>
          <c:extLst>
            <c:ext xmlns:c16="http://schemas.microsoft.com/office/drawing/2014/chart" uri="{C3380CC4-5D6E-409C-BE32-E72D297353CC}">
              <c16:uniqueId val="{00000002-4F53-5141-A14E-C3F3CE2EFD0C}"/>
            </c:ext>
          </c:extLst>
        </c:ser>
        <c:ser>
          <c:idx val="3"/>
          <c:order val="3"/>
          <c:tx>
            <c:strRef>
              <c:f>ebooks!$A$6</c:f>
              <c:strCache>
                <c:ptCount val="1"/>
                <c:pt idx="0">
                  <c:v>Cambridge University Libraries</c:v>
                </c:pt>
              </c:strCache>
            </c:strRef>
          </c:tx>
          <c:spPr>
            <a:solidFill>
              <a:schemeClr val="accent4"/>
            </a:solidFill>
            <a:ln>
              <a:noFill/>
            </a:ln>
            <a:effectLst/>
          </c:spPr>
          <c:invertIfNegative val="0"/>
          <c:cat>
            <c:multiLvlStrRef>
              <c:f>ebooks!$J$1:$K$2</c:f>
              <c:multiLvlStrCache>
                <c:ptCount val="2"/>
                <c:lvl>
                  <c:pt idx="0">
                    <c:v>Accessed </c:v>
                  </c:pt>
                  <c:pt idx="1">
                    <c:v>Turnaway</c:v>
                  </c:pt>
                </c:lvl>
                <c:lvl>
                  <c:pt idx="0">
                    <c:v>Type of access request</c:v>
                  </c:pt>
                </c:lvl>
              </c:multiLvlStrCache>
            </c:multiLvlStrRef>
          </c:cat>
          <c:val>
            <c:numRef>
              <c:f>ebooks!$J$6:$K$6</c:f>
              <c:numCache>
                <c:formatCode>General</c:formatCode>
                <c:ptCount val="2"/>
                <c:pt idx="0" formatCode="#,##0">
                  <c:v>3869</c:v>
                </c:pt>
                <c:pt idx="1">
                  <c:v>151</c:v>
                </c:pt>
              </c:numCache>
            </c:numRef>
          </c:val>
          <c:extLst>
            <c:ext xmlns:c16="http://schemas.microsoft.com/office/drawing/2014/chart" uri="{C3380CC4-5D6E-409C-BE32-E72D297353CC}">
              <c16:uniqueId val="{00000003-4F53-5141-A14E-C3F3CE2EFD0C}"/>
            </c:ext>
          </c:extLst>
        </c:ser>
        <c:ser>
          <c:idx val="4"/>
          <c:order val="4"/>
          <c:tx>
            <c:strRef>
              <c:f>ebooks!$A$7</c:f>
              <c:strCache>
                <c:ptCount val="1"/>
                <c:pt idx="0">
                  <c:v>Bodleian Libraries</c:v>
                </c:pt>
              </c:strCache>
            </c:strRef>
          </c:tx>
          <c:spPr>
            <a:solidFill>
              <a:schemeClr val="accent5"/>
            </a:solidFill>
            <a:ln>
              <a:noFill/>
            </a:ln>
            <a:effectLst/>
          </c:spPr>
          <c:invertIfNegative val="0"/>
          <c:cat>
            <c:multiLvlStrRef>
              <c:f>ebooks!$J$1:$K$2</c:f>
              <c:multiLvlStrCache>
                <c:ptCount val="2"/>
                <c:lvl>
                  <c:pt idx="0">
                    <c:v>Accessed </c:v>
                  </c:pt>
                  <c:pt idx="1">
                    <c:v>Turnaway</c:v>
                  </c:pt>
                </c:lvl>
                <c:lvl>
                  <c:pt idx="0">
                    <c:v>Type of access request</c:v>
                  </c:pt>
                </c:lvl>
              </c:multiLvlStrCache>
            </c:multiLvlStrRef>
          </c:cat>
          <c:val>
            <c:numRef>
              <c:f>ebooks!$J$7:$K$7</c:f>
              <c:numCache>
                <c:formatCode>General</c:formatCode>
                <c:ptCount val="2"/>
                <c:pt idx="0" formatCode="#,##0">
                  <c:v>12102</c:v>
                </c:pt>
                <c:pt idx="1">
                  <c:v>535</c:v>
                </c:pt>
              </c:numCache>
            </c:numRef>
          </c:val>
          <c:extLst>
            <c:ext xmlns:c16="http://schemas.microsoft.com/office/drawing/2014/chart" uri="{C3380CC4-5D6E-409C-BE32-E72D297353CC}">
              <c16:uniqueId val="{00000004-4F53-5141-A14E-C3F3CE2EFD0C}"/>
            </c:ext>
          </c:extLst>
        </c:ser>
        <c:ser>
          <c:idx val="5"/>
          <c:order val="5"/>
          <c:tx>
            <c:strRef>
              <c:f>ebooks!$A$8</c:f>
              <c:strCache>
                <c:ptCount val="1"/>
                <c:pt idx="0">
                  <c:v>Trinity College Dublin</c:v>
                </c:pt>
              </c:strCache>
            </c:strRef>
          </c:tx>
          <c:spPr>
            <a:solidFill>
              <a:schemeClr val="accent6"/>
            </a:solidFill>
            <a:ln>
              <a:noFill/>
            </a:ln>
            <a:effectLst/>
          </c:spPr>
          <c:invertIfNegative val="0"/>
          <c:cat>
            <c:multiLvlStrRef>
              <c:f>ebooks!$J$1:$K$2</c:f>
              <c:multiLvlStrCache>
                <c:ptCount val="2"/>
                <c:lvl>
                  <c:pt idx="0">
                    <c:v>Accessed </c:v>
                  </c:pt>
                  <c:pt idx="1">
                    <c:v>Turnaway</c:v>
                  </c:pt>
                </c:lvl>
                <c:lvl>
                  <c:pt idx="0">
                    <c:v>Type of access request</c:v>
                  </c:pt>
                </c:lvl>
              </c:multiLvlStrCache>
            </c:multiLvlStrRef>
          </c:cat>
          <c:val>
            <c:numRef>
              <c:f>ebooks!$J$8:$K$8</c:f>
              <c:numCache>
                <c:formatCode>General</c:formatCode>
                <c:ptCount val="2"/>
                <c:pt idx="0" formatCode="#,##0">
                  <c:v>1996</c:v>
                </c:pt>
                <c:pt idx="1">
                  <c:v>185</c:v>
                </c:pt>
              </c:numCache>
            </c:numRef>
          </c:val>
          <c:extLst>
            <c:ext xmlns:c16="http://schemas.microsoft.com/office/drawing/2014/chart" uri="{C3380CC4-5D6E-409C-BE32-E72D297353CC}">
              <c16:uniqueId val="{00000005-4F53-5141-A14E-C3F3CE2EFD0C}"/>
            </c:ext>
          </c:extLst>
        </c:ser>
        <c:dLbls>
          <c:showLegendKey val="0"/>
          <c:showVal val="0"/>
          <c:showCatName val="0"/>
          <c:showSerName val="0"/>
          <c:showPercent val="0"/>
          <c:showBubbleSize val="0"/>
        </c:dLbls>
        <c:gapWidth val="150"/>
        <c:overlap val="100"/>
        <c:axId val="578528752"/>
        <c:axId val="578519240"/>
      </c:barChart>
      <c:catAx>
        <c:axId val="57852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8519240"/>
        <c:crosses val="autoZero"/>
        <c:auto val="1"/>
        <c:lblAlgn val="ctr"/>
        <c:lblOffset val="100"/>
        <c:noMultiLvlLbl val="0"/>
      </c:catAx>
      <c:valAx>
        <c:axId val="5785192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Total access requests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852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a:effectLst/>
              </a:rPr>
              <a:t>Total NPLD eJournal Access Request, April 2015 to May 2017</a:t>
            </a:r>
            <a:endParaRPr lang="en-GB">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ejournals!$A$3</c:f>
              <c:strCache>
                <c:ptCount val="1"/>
                <c:pt idx="0">
                  <c:v>British Library</c:v>
                </c:pt>
              </c:strCache>
            </c:strRef>
          </c:tx>
          <c:spPr>
            <a:solidFill>
              <a:schemeClr val="accent1"/>
            </a:solidFill>
            <a:ln>
              <a:noFill/>
            </a:ln>
            <a:effectLst/>
          </c:spPr>
          <c:invertIfNegative val="0"/>
          <c:cat>
            <c:strRef>
              <c:f>ejournals!$N$1:$P$2</c:f>
              <c:strCache>
                <c:ptCount val="3"/>
                <c:pt idx="0">
                  <c:v>Accessed </c:v>
                </c:pt>
                <c:pt idx="1">
                  <c:v>Turnaway </c:v>
                </c:pt>
                <c:pt idx="2">
                  <c:v>Suppressed</c:v>
                </c:pt>
              </c:strCache>
            </c:strRef>
          </c:cat>
          <c:val>
            <c:numRef>
              <c:f>ejournals!$N$3:$P$3</c:f>
              <c:numCache>
                <c:formatCode>#,##0</c:formatCode>
                <c:ptCount val="3"/>
                <c:pt idx="0">
                  <c:v>12902</c:v>
                </c:pt>
                <c:pt idx="1">
                  <c:v>1182</c:v>
                </c:pt>
                <c:pt idx="2" formatCode="General">
                  <c:v>634</c:v>
                </c:pt>
              </c:numCache>
            </c:numRef>
          </c:val>
          <c:extLst>
            <c:ext xmlns:c16="http://schemas.microsoft.com/office/drawing/2014/chart" uri="{C3380CC4-5D6E-409C-BE32-E72D297353CC}">
              <c16:uniqueId val="{00000000-7CEC-D846-A151-A0630697A776}"/>
            </c:ext>
          </c:extLst>
        </c:ser>
        <c:ser>
          <c:idx val="1"/>
          <c:order val="1"/>
          <c:tx>
            <c:strRef>
              <c:f>ejournals!$A$4</c:f>
              <c:strCache>
                <c:ptCount val="1"/>
                <c:pt idx="0">
                  <c:v>National Library of Scotland</c:v>
                </c:pt>
              </c:strCache>
            </c:strRef>
          </c:tx>
          <c:spPr>
            <a:solidFill>
              <a:schemeClr val="accent2"/>
            </a:solidFill>
            <a:ln>
              <a:noFill/>
            </a:ln>
            <a:effectLst/>
          </c:spPr>
          <c:invertIfNegative val="0"/>
          <c:cat>
            <c:strRef>
              <c:f>ejournals!$N$1:$P$2</c:f>
              <c:strCache>
                <c:ptCount val="3"/>
                <c:pt idx="0">
                  <c:v>Accessed </c:v>
                </c:pt>
                <c:pt idx="1">
                  <c:v>Turnaway </c:v>
                </c:pt>
                <c:pt idx="2">
                  <c:v>Suppressed</c:v>
                </c:pt>
              </c:strCache>
            </c:strRef>
          </c:cat>
          <c:val>
            <c:numRef>
              <c:f>ejournals!$N$4:$P$4</c:f>
              <c:numCache>
                <c:formatCode>General</c:formatCode>
                <c:ptCount val="3"/>
                <c:pt idx="0" formatCode="#,##0">
                  <c:v>2359</c:v>
                </c:pt>
                <c:pt idx="1">
                  <c:v>25</c:v>
                </c:pt>
                <c:pt idx="2">
                  <c:v>92</c:v>
                </c:pt>
              </c:numCache>
            </c:numRef>
          </c:val>
          <c:extLst>
            <c:ext xmlns:c16="http://schemas.microsoft.com/office/drawing/2014/chart" uri="{C3380CC4-5D6E-409C-BE32-E72D297353CC}">
              <c16:uniqueId val="{00000001-7CEC-D846-A151-A0630697A776}"/>
            </c:ext>
          </c:extLst>
        </c:ser>
        <c:ser>
          <c:idx val="2"/>
          <c:order val="2"/>
          <c:tx>
            <c:strRef>
              <c:f>ejournals!$A$5</c:f>
              <c:strCache>
                <c:ptCount val="1"/>
                <c:pt idx="0">
                  <c:v>National Library of Wales</c:v>
                </c:pt>
              </c:strCache>
            </c:strRef>
          </c:tx>
          <c:spPr>
            <a:solidFill>
              <a:schemeClr val="accent3"/>
            </a:solidFill>
            <a:ln>
              <a:noFill/>
            </a:ln>
            <a:effectLst/>
          </c:spPr>
          <c:invertIfNegative val="0"/>
          <c:cat>
            <c:strRef>
              <c:f>ejournals!$N$1:$P$2</c:f>
              <c:strCache>
                <c:ptCount val="3"/>
                <c:pt idx="0">
                  <c:v>Accessed </c:v>
                </c:pt>
                <c:pt idx="1">
                  <c:v>Turnaway </c:v>
                </c:pt>
                <c:pt idx="2">
                  <c:v>Suppressed</c:v>
                </c:pt>
              </c:strCache>
            </c:strRef>
          </c:cat>
          <c:val>
            <c:numRef>
              <c:f>ejournals!$N$5:$P$5</c:f>
              <c:numCache>
                <c:formatCode>General</c:formatCode>
                <c:ptCount val="3"/>
                <c:pt idx="0">
                  <c:v>984</c:v>
                </c:pt>
                <c:pt idx="1">
                  <c:v>36</c:v>
                </c:pt>
                <c:pt idx="2">
                  <c:v>26</c:v>
                </c:pt>
              </c:numCache>
            </c:numRef>
          </c:val>
          <c:extLst>
            <c:ext xmlns:c16="http://schemas.microsoft.com/office/drawing/2014/chart" uri="{C3380CC4-5D6E-409C-BE32-E72D297353CC}">
              <c16:uniqueId val="{00000002-7CEC-D846-A151-A0630697A776}"/>
            </c:ext>
          </c:extLst>
        </c:ser>
        <c:ser>
          <c:idx val="3"/>
          <c:order val="3"/>
          <c:tx>
            <c:strRef>
              <c:f>ejournals!$A$6</c:f>
              <c:strCache>
                <c:ptCount val="1"/>
                <c:pt idx="0">
                  <c:v>Cambridge University Libraries</c:v>
                </c:pt>
              </c:strCache>
            </c:strRef>
          </c:tx>
          <c:spPr>
            <a:solidFill>
              <a:schemeClr val="accent4"/>
            </a:solidFill>
            <a:ln>
              <a:noFill/>
            </a:ln>
            <a:effectLst/>
          </c:spPr>
          <c:invertIfNegative val="0"/>
          <c:cat>
            <c:strRef>
              <c:f>ejournals!$N$1:$P$2</c:f>
              <c:strCache>
                <c:ptCount val="3"/>
                <c:pt idx="0">
                  <c:v>Accessed </c:v>
                </c:pt>
                <c:pt idx="1">
                  <c:v>Turnaway </c:v>
                </c:pt>
                <c:pt idx="2">
                  <c:v>Suppressed</c:v>
                </c:pt>
              </c:strCache>
            </c:strRef>
          </c:cat>
          <c:val>
            <c:numRef>
              <c:f>ejournals!$N$6:$P$6</c:f>
              <c:numCache>
                <c:formatCode>General</c:formatCode>
                <c:ptCount val="3"/>
                <c:pt idx="0">
                  <c:v>1583</c:v>
                </c:pt>
                <c:pt idx="1">
                  <c:v>32</c:v>
                </c:pt>
                <c:pt idx="2">
                  <c:v>140</c:v>
                </c:pt>
              </c:numCache>
            </c:numRef>
          </c:val>
          <c:extLst>
            <c:ext xmlns:c16="http://schemas.microsoft.com/office/drawing/2014/chart" uri="{C3380CC4-5D6E-409C-BE32-E72D297353CC}">
              <c16:uniqueId val="{00000003-7CEC-D846-A151-A0630697A776}"/>
            </c:ext>
          </c:extLst>
        </c:ser>
        <c:ser>
          <c:idx val="4"/>
          <c:order val="4"/>
          <c:tx>
            <c:strRef>
              <c:f>ejournals!$A$7</c:f>
              <c:strCache>
                <c:ptCount val="1"/>
                <c:pt idx="0">
                  <c:v>Bodleian Libraries</c:v>
                </c:pt>
              </c:strCache>
            </c:strRef>
          </c:tx>
          <c:spPr>
            <a:solidFill>
              <a:schemeClr val="accent5"/>
            </a:solidFill>
            <a:ln>
              <a:noFill/>
            </a:ln>
            <a:effectLst/>
          </c:spPr>
          <c:invertIfNegative val="0"/>
          <c:cat>
            <c:strRef>
              <c:f>ejournals!$N$1:$P$2</c:f>
              <c:strCache>
                <c:ptCount val="3"/>
                <c:pt idx="0">
                  <c:v>Accessed </c:v>
                </c:pt>
                <c:pt idx="1">
                  <c:v>Turnaway </c:v>
                </c:pt>
                <c:pt idx="2">
                  <c:v>Suppressed</c:v>
                </c:pt>
              </c:strCache>
            </c:strRef>
          </c:cat>
          <c:val>
            <c:numRef>
              <c:f>ejournals!$N$7:$P$7</c:f>
              <c:numCache>
                <c:formatCode>General</c:formatCode>
                <c:ptCount val="3"/>
                <c:pt idx="0">
                  <c:v>5701</c:v>
                </c:pt>
                <c:pt idx="1">
                  <c:v>151</c:v>
                </c:pt>
                <c:pt idx="2">
                  <c:v>291</c:v>
                </c:pt>
              </c:numCache>
            </c:numRef>
          </c:val>
          <c:extLst>
            <c:ext xmlns:c16="http://schemas.microsoft.com/office/drawing/2014/chart" uri="{C3380CC4-5D6E-409C-BE32-E72D297353CC}">
              <c16:uniqueId val="{00000004-7CEC-D846-A151-A0630697A776}"/>
            </c:ext>
          </c:extLst>
        </c:ser>
        <c:ser>
          <c:idx val="5"/>
          <c:order val="5"/>
          <c:tx>
            <c:strRef>
              <c:f>ejournals!$A$8</c:f>
              <c:strCache>
                <c:ptCount val="1"/>
                <c:pt idx="0">
                  <c:v>Trinity College Dublin</c:v>
                </c:pt>
              </c:strCache>
            </c:strRef>
          </c:tx>
          <c:spPr>
            <a:solidFill>
              <a:schemeClr val="accent6"/>
            </a:solidFill>
            <a:ln>
              <a:noFill/>
            </a:ln>
            <a:effectLst/>
          </c:spPr>
          <c:invertIfNegative val="0"/>
          <c:cat>
            <c:strRef>
              <c:f>ejournals!$N$1:$P$2</c:f>
              <c:strCache>
                <c:ptCount val="3"/>
                <c:pt idx="0">
                  <c:v>Accessed </c:v>
                </c:pt>
                <c:pt idx="1">
                  <c:v>Turnaway </c:v>
                </c:pt>
                <c:pt idx="2">
                  <c:v>Suppressed</c:v>
                </c:pt>
              </c:strCache>
            </c:strRef>
          </c:cat>
          <c:val>
            <c:numRef>
              <c:f>ejournals!$N$8:$P$8</c:f>
              <c:numCache>
                <c:formatCode>General</c:formatCode>
                <c:ptCount val="3"/>
                <c:pt idx="0">
                  <c:v>452</c:v>
                </c:pt>
                <c:pt idx="1">
                  <c:v>32</c:v>
                </c:pt>
                <c:pt idx="2">
                  <c:v>5</c:v>
                </c:pt>
              </c:numCache>
            </c:numRef>
          </c:val>
          <c:extLst>
            <c:ext xmlns:c16="http://schemas.microsoft.com/office/drawing/2014/chart" uri="{C3380CC4-5D6E-409C-BE32-E72D297353CC}">
              <c16:uniqueId val="{00000005-7CEC-D846-A151-A0630697A776}"/>
            </c:ext>
          </c:extLst>
        </c:ser>
        <c:dLbls>
          <c:showLegendKey val="0"/>
          <c:showVal val="0"/>
          <c:showCatName val="0"/>
          <c:showSerName val="0"/>
          <c:showPercent val="0"/>
          <c:showBubbleSize val="0"/>
        </c:dLbls>
        <c:gapWidth val="150"/>
        <c:overlap val="100"/>
        <c:axId val="1436100975"/>
        <c:axId val="1411630623"/>
      </c:barChart>
      <c:catAx>
        <c:axId val="1436100975"/>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Type of access request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1630623"/>
        <c:crosses val="autoZero"/>
        <c:auto val="1"/>
        <c:lblAlgn val="ctr"/>
        <c:lblOffset val="100"/>
        <c:noMultiLvlLbl val="0"/>
      </c:catAx>
      <c:valAx>
        <c:axId val="14116306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access requests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61009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a:effectLst/>
              </a:rPr>
              <a:t>User Question: Would you consider using NPLD materials regularly?</a:t>
            </a:r>
            <a:endParaRPr lang="en-GB">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F84-BA4C-8A4E-543CB366E9F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F84-BA4C-8A4E-543CB366E9F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F84-BA4C-8A4E-543CB366E9F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F84-BA4C-8A4E-543CB366E9F2}"/>
              </c:ext>
            </c:extLst>
          </c:dPt>
          <c:cat>
            <c:strRef>
              <c:f>'Q47 eLD Use'!$B$15:$E$16</c:f>
              <c:strCache>
                <c:ptCount val="4"/>
                <c:pt idx="0">
                  <c:v>No</c:v>
                </c:pt>
                <c:pt idx="1">
                  <c:v>Yes</c:v>
                </c:pt>
                <c:pt idx="2">
                  <c:v>Maybe</c:v>
                </c:pt>
                <c:pt idx="3">
                  <c:v>Other</c:v>
                </c:pt>
              </c:strCache>
              <c:extLst/>
            </c:strRef>
          </c:cat>
          <c:val>
            <c:numRef>
              <c:f>'Q47 eLD Use'!$B$17:$E$17</c:f>
              <c:numCache>
                <c:formatCode>General</c:formatCode>
                <c:ptCount val="4"/>
                <c:pt idx="0">
                  <c:v>51</c:v>
                </c:pt>
                <c:pt idx="1">
                  <c:v>8</c:v>
                </c:pt>
                <c:pt idx="2">
                  <c:v>14</c:v>
                </c:pt>
                <c:pt idx="3">
                  <c:v>7</c:v>
                </c:pt>
              </c:numCache>
            </c:numRef>
          </c:val>
          <c:extLst>
            <c:ext xmlns:c16="http://schemas.microsoft.com/office/drawing/2014/chart" uri="{C3380CC4-5D6E-409C-BE32-E72D297353CC}">
              <c16:uniqueId val="{00000008-5F84-BA4C-8A4E-543CB366E9F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a:effectLst/>
              </a:rPr>
              <a:t>Comparison of NPLD Book Access Requests by Subject (May 2015 to April 2017)</a:t>
            </a:r>
            <a:endParaRPr lang="en-GB">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All!$AN$19</c:f>
              <c:strCache>
                <c:ptCount val="1"/>
                <c:pt idx="0">
                  <c:v>Total access requests</c:v>
                </c:pt>
              </c:strCache>
            </c:strRef>
          </c:tx>
          <c:spPr>
            <a:solidFill>
              <a:schemeClr val="accent1"/>
            </a:solidFill>
            <a:ln>
              <a:noFill/>
            </a:ln>
            <a:effectLst/>
          </c:spPr>
          <c:invertIfNegative val="0"/>
          <c:cat>
            <c:strRef>
              <c:f>All!$AM$20:$AM$30</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All!$AN$20:$AN$30</c:f>
              <c:numCache>
                <c:formatCode>General</c:formatCode>
                <c:ptCount val="11"/>
                <c:pt idx="0">
                  <c:v>2968</c:v>
                </c:pt>
                <c:pt idx="1">
                  <c:v>3045</c:v>
                </c:pt>
                <c:pt idx="2">
                  <c:v>1625</c:v>
                </c:pt>
                <c:pt idx="3">
                  <c:v>23138</c:v>
                </c:pt>
                <c:pt idx="4">
                  <c:v>1246</c:v>
                </c:pt>
                <c:pt idx="5">
                  <c:v>2987</c:v>
                </c:pt>
                <c:pt idx="6">
                  <c:v>12812</c:v>
                </c:pt>
                <c:pt idx="7">
                  <c:v>5119</c:v>
                </c:pt>
                <c:pt idx="8">
                  <c:v>13508</c:v>
                </c:pt>
                <c:pt idx="9">
                  <c:v>4488</c:v>
                </c:pt>
                <c:pt idx="10">
                  <c:v>506</c:v>
                </c:pt>
              </c:numCache>
            </c:numRef>
          </c:val>
          <c:extLst>
            <c:ext xmlns:c16="http://schemas.microsoft.com/office/drawing/2014/chart" uri="{C3380CC4-5D6E-409C-BE32-E72D297353CC}">
              <c16:uniqueId val="{00000000-823C-3840-A7AD-EA5DAD874B78}"/>
            </c:ext>
          </c:extLst>
        </c:ser>
        <c:ser>
          <c:idx val="1"/>
          <c:order val="1"/>
          <c:tx>
            <c:strRef>
              <c:f>All!$AO$19</c:f>
              <c:strCache>
                <c:ptCount val="1"/>
                <c:pt idx="0">
                  <c:v>BL</c:v>
                </c:pt>
              </c:strCache>
            </c:strRef>
          </c:tx>
          <c:spPr>
            <a:solidFill>
              <a:schemeClr val="accent2"/>
            </a:solidFill>
            <a:ln>
              <a:noFill/>
            </a:ln>
            <a:effectLst/>
          </c:spPr>
          <c:invertIfNegative val="0"/>
          <c:cat>
            <c:strRef>
              <c:f>All!$AM$20:$AM$30</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All!$AO$20:$AO$30</c:f>
              <c:numCache>
                <c:formatCode>General</c:formatCode>
                <c:ptCount val="11"/>
                <c:pt idx="0">
                  <c:v>1832</c:v>
                </c:pt>
                <c:pt idx="1">
                  <c:v>1705</c:v>
                </c:pt>
                <c:pt idx="2">
                  <c:v>882</c:v>
                </c:pt>
                <c:pt idx="3">
                  <c:v>13362</c:v>
                </c:pt>
                <c:pt idx="4">
                  <c:v>643</c:v>
                </c:pt>
                <c:pt idx="5">
                  <c:v>1649</c:v>
                </c:pt>
                <c:pt idx="6">
                  <c:v>8139</c:v>
                </c:pt>
                <c:pt idx="7">
                  <c:v>3229</c:v>
                </c:pt>
                <c:pt idx="8">
                  <c:v>8971</c:v>
                </c:pt>
                <c:pt idx="9">
                  <c:v>2971</c:v>
                </c:pt>
                <c:pt idx="10">
                  <c:v>354</c:v>
                </c:pt>
              </c:numCache>
            </c:numRef>
          </c:val>
          <c:extLst>
            <c:ext xmlns:c16="http://schemas.microsoft.com/office/drawing/2014/chart" uri="{C3380CC4-5D6E-409C-BE32-E72D297353CC}">
              <c16:uniqueId val="{00000001-823C-3840-A7AD-EA5DAD874B78}"/>
            </c:ext>
          </c:extLst>
        </c:ser>
        <c:ser>
          <c:idx val="2"/>
          <c:order val="2"/>
          <c:tx>
            <c:strRef>
              <c:f>All!$AP$19</c:f>
              <c:strCache>
                <c:ptCount val="1"/>
                <c:pt idx="0">
                  <c:v>Bodleian</c:v>
                </c:pt>
              </c:strCache>
            </c:strRef>
          </c:tx>
          <c:spPr>
            <a:solidFill>
              <a:schemeClr val="accent3"/>
            </a:solidFill>
            <a:ln>
              <a:noFill/>
            </a:ln>
            <a:effectLst/>
          </c:spPr>
          <c:invertIfNegative val="0"/>
          <c:cat>
            <c:strRef>
              <c:f>All!$AM$20:$AM$30</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All!$AP$20:$AP$30</c:f>
              <c:numCache>
                <c:formatCode>General</c:formatCode>
                <c:ptCount val="11"/>
                <c:pt idx="0">
                  <c:v>514</c:v>
                </c:pt>
                <c:pt idx="1">
                  <c:v>785</c:v>
                </c:pt>
                <c:pt idx="2">
                  <c:v>432</c:v>
                </c:pt>
                <c:pt idx="3">
                  <c:v>5120</c:v>
                </c:pt>
                <c:pt idx="4">
                  <c:v>382</c:v>
                </c:pt>
                <c:pt idx="5">
                  <c:v>757</c:v>
                </c:pt>
                <c:pt idx="6">
                  <c:v>2506</c:v>
                </c:pt>
                <c:pt idx="7">
                  <c:v>1037</c:v>
                </c:pt>
                <c:pt idx="8">
                  <c:v>2422</c:v>
                </c:pt>
                <c:pt idx="9">
                  <c:v>1202</c:v>
                </c:pt>
                <c:pt idx="10">
                  <c:v>65</c:v>
                </c:pt>
              </c:numCache>
            </c:numRef>
          </c:val>
          <c:extLst>
            <c:ext xmlns:c16="http://schemas.microsoft.com/office/drawing/2014/chart" uri="{C3380CC4-5D6E-409C-BE32-E72D297353CC}">
              <c16:uniqueId val="{00000002-823C-3840-A7AD-EA5DAD874B78}"/>
            </c:ext>
          </c:extLst>
        </c:ser>
        <c:ser>
          <c:idx val="3"/>
          <c:order val="3"/>
          <c:tx>
            <c:strRef>
              <c:f>All!$AQ$19</c:f>
              <c:strCache>
                <c:ptCount val="1"/>
                <c:pt idx="0">
                  <c:v>Cambridge</c:v>
                </c:pt>
              </c:strCache>
            </c:strRef>
          </c:tx>
          <c:spPr>
            <a:solidFill>
              <a:schemeClr val="accent4"/>
            </a:solidFill>
            <a:ln>
              <a:noFill/>
            </a:ln>
            <a:effectLst/>
          </c:spPr>
          <c:invertIfNegative val="0"/>
          <c:cat>
            <c:strRef>
              <c:f>All!$AM$20:$AM$30</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All!$AQ$20:$AQ$30</c:f>
              <c:numCache>
                <c:formatCode>General</c:formatCode>
                <c:ptCount val="11"/>
                <c:pt idx="0">
                  <c:v>189</c:v>
                </c:pt>
                <c:pt idx="1">
                  <c:v>155</c:v>
                </c:pt>
                <c:pt idx="2">
                  <c:v>177</c:v>
                </c:pt>
                <c:pt idx="3">
                  <c:v>1833</c:v>
                </c:pt>
                <c:pt idx="4">
                  <c:v>116</c:v>
                </c:pt>
                <c:pt idx="5">
                  <c:v>315</c:v>
                </c:pt>
                <c:pt idx="6">
                  <c:v>705</c:v>
                </c:pt>
                <c:pt idx="7">
                  <c:v>286</c:v>
                </c:pt>
                <c:pt idx="8">
                  <c:v>558</c:v>
                </c:pt>
                <c:pt idx="9">
                  <c:v>402</c:v>
                </c:pt>
                <c:pt idx="10">
                  <c:v>152</c:v>
                </c:pt>
              </c:numCache>
            </c:numRef>
          </c:val>
          <c:extLst>
            <c:ext xmlns:c16="http://schemas.microsoft.com/office/drawing/2014/chart" uri="{C3380CC4-5D6E-409C-BE32-E72D297353CC}">
              <c16:uniqueId val="{00000003-823C-3840-A7AD-EA5DAD874B78}"/>
            </c:ext>
          </c:extLst>
        </c:ser>
        <c:ser>
          <c:idx val="4"/>
          <c:order val="4"/>
          <c:tx>
            <c:strRef>
              <c:f>All!$AR$19</c:f>
              <c:strCache>
                <c:ptCount val="1"/>
                <c:pt idx="0">
                  <c:v>NLS</c:v>
                </c:pt>
              </c:strCache>
            </c:strRef>
          </c:tx>
          <c:spPr>
            <a:solidFill>
              <a:schemeClr val="accent5"/>
            </a:solidFill>
            <a:ln>
              <a:noFill/>
            </a:ln>
            <a:effectLst/>
          </c:spPr>
          <c:invertIfNegative val="0"/>
          <c:cat>
            <c:strRef>
              <c:f>All!$AM$20:$AM$30</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All!$AR$20:$AR$30</c:f>
              <c:numCache>
                <c:formatCode>General</c:formatCode>
                <c:ptCount val="11"/>
                <c:pt idx="0">
                  <c:v>161</c:v>
                </c:pt>
                <c:pt idx="1">
                  <c:v>126</c:v>
                </c:pt>
                <c:pt idx="2">
                  <c:v>57</c:v>
                </c:pt>
                <c:pt idx="3">
                  <c:v>1437</c:v>
                </c:pt>
                <c:pt idx="4">
                  <c:v>31</c:v>
                </c:pt>
                <c:pt idx="5">
                  <c:v>75</c:v>
                </c:pt>
                <c:pt idx="6">
                  <c:v>637</c:v>
                </c:pt>
                <c:pt idx="7">
                  <c:v>348</c:v>
                </c:pt>
                <c:pt idx="8">
                  <c:v>685</c:v>
                </c:pt>
                <c:pt idx="9">
                  <c:v>345</c:v>
                </c:pt>
                <c:pt idx="10">
                  <c:v>26</c:v>
                </c:pt>
              </c:numCache>
            </c:numRef>
          </c:val>
          <c:extLst>
            <c:ext xmlns:c16="http://schemas.microsoft.com/office/drawing/2014/chart" uri="{C3380CC4-5D6E-409C-BE32-E72D297353CC}">
              <c16:uniqueId val="{00000004-823C-3840-A7AD-EA5DAD874B78}"/>
            </c:ext>
          </c:extLst>
        </c:ser>
        <c:ser>
          <c:idx val="5"/>
          <c:order val="5"/>
          <c:tx>
            <c:strRef>
              <c:f>All!$AS$19</c:f>
              <c:strCache>
                <c:ptCount val="1"/>
                <c:pt idx="0">
                  <c:v>NLW</c:v>
                </c:pt>
              </c:strCache>
            </c:strRef>
          </c:tx>
          <c:spPr>
            <a:solidFill>
              <a:schemeClr val="accent6"/>
            </a:solidFill>
            <a:ln>
              <a:noFill/>
            </a:ln>
            <a:effectLst/>
          </c:spPr>
          <c:invertIfNegative val="0"/>
          <c:cat>
            <c:strRef>
              <c:f>All!$AM$20:$AM$30</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All!$AS$20:$AS$30</c:f>
              <c:numCache>
                <c:formatCode>General</c:formatCode>
                <c:ptCount val="11"/>
                <c:pt idx="0">
                  <c:v>102</c:v>
                </c:pt>
                <c:pt idx="1">
                  <c:v>66</c:v>
                </c:pt>
                <c:pt idx="2">
                  <c:v>28</c:v>
                </c:pt>
                <c:pt idx="3">
                  <c:v>301</c:v>
                </c:pt>
                <c:pt idx="4">
                  <c:v>10</c:v>
                </c:pt>
                <c:pt idx="5">
                  <c:v>38</c:v>
                </c:pt>
                <c:pt idx="6">
                  <c:v>178</c:v>
                </c:pt>
                <c:pt idx="7">
                  <c:v>51</c:v>
                </c:pt>
                <c:pt idx="8">
                  <c:v>211</c:v>
                </c:pt>
                <c:pt idx="9">
                  <c:v>74</c:v>
                </c:pt>
                <c:pt idx="10">
                  <c:v>11</c:v>
                </c:pt>
              </c:numCache>
            </c:numRef>
          </c:val>
          <c:extLst>
            <c:ext xmlns:c16="http://schemas.microsoft.com/office/drawing/2014/chart" uri="{C3380CC4-5D6E-409C-BE32-E72D297353CC}">
              <c16:uniqueId val="{00000005-823C-3840-A7AD-EA5DAD874B78}"/>
            </c:ext>
          </c:extLst>
        </c:ser>
        <c:ser>
          <c:idx val="6"/>
          <c:order val="6"/>
          <c:tx>
            <c:strRef>
              <c:f>All!$AT$19</c:f>
              <c:strCache>
                <c:ptCount val="1"/>
                <c:pt idx="0">
                  <c:v>TCD</c:v>
                </c:pt>
              </c:strCache>
            </c:strRef>
          </c:tx>
          <c:spPr>
            <a:solidFill>
              <a:schemeClr val="accent1">
                <a:lumMod val="60000"/>
              </a:schemeClr>
            </a:solidFill>
            <a:ln>
              <a:noFill/>
            </a:ln>
            <a:effectLst/>
          </c:spPr>
          <c:invertIfNegative val="0"/>
          <c:cat>
            <c:strRef>
              <c:f>All!$AM$20:$AM$30</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All!$AT$20:$AT$30</c:f>
              <c:numCache>
                <c:formatCode>General</c:formatCode>
                <c:ptCount val="11"/>
                <c:pt idx="0">
                  <c:v>120</c:v>
                </c:pt>
                <c:pt idx="1">
                  <c:v>177</c:v>
                </c:pt>
                <c:pt idx="2">
                  <c:v>39</c:v>
                </c:pt>
                <c:pt idx="3">
                  <c:v>877</c:v>
                </c:pt>
                <c:pt idx="4">
                  <c:v>59</c:v>
                </c:pt>
                <c:pt idx="5">
                  <c:v>109</c:v>
                </c:pt>
                <c:pt idx="6">
                  <c:v>484</c:v>
                </c:pt>
                <c:pt idx="7">
                  <c:v>133</c:v>
                </c:pt>
                <c:pt idx="8">
                  <c:v>558</c:v>
                </c:pt>
                <c:pt idx="9">
                  <c:v>154</c:v>
                </c:pt>
                <c:pt idx="10">
                  <c:v>15</c:v>
                </c:pt>
              </c:numCache>
            </c:numRef>
          </c:val>
          <c:extLst>
            <c:ext xmlns:c16="http://schemas.microsoft.com/office/drawing/2014/chart" uri="{C3380CC4-5D6E-409C-BE32-E72D297353CC}">
              <c16:uniqueId val="{00000006-823C-3840-A7AD-EA5DAD874B78}"/>
            </c:ext>
          </c:extLst>
        </c:ser>
        <c:dLbls>
          <c:showLegendKey val="0"/>
          <c:showVal val="0"/>
          <c:showCatName val="0"/>
          <c:showSerName val="0"/>
          <c:showPercent val="0"/>
          <c:showBubbleSize val="0"/>
        </c:dLbls>
        <c:gapWidth val="150"/>
        <c:overlap val="100"/>
        <c:axId val="1838222895"/>
        <c:axId val="1769747679"/>
      </c:barChart>
      <c:catAx>
        <c:axId val="18382228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9747679"/>
        <c:crosses val="autoZero"/>
        <c:auto val="1"/>
        <c:lblAlgn val="ctr"/>
        <c:lblOffset val="100"/>
        <c:noMultiLvlLbl val="0"/>
      </c:catAx>
      <c:valAx>
        <c:axId val="17697476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82228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a:effectLst/>
              </a:rPr>
              <a:t>Comparison of NPLD eJournal Access Requests by Subject (May 2015 to April 2017)</a:t>
            </a:r>
            <a:endParaRPr lang="en-GB">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All!$B$1</c:f>
              <c:strCache>
                <c:ptCount val="1"/>
                <c:pt idx="0">
                  <c:v>BL requests</c:v>
                </c:pt>
              </c:strCache>
            </c:strRef>
          </c:tx>
          <c:spPr>
            <a:solidFill>
              <a:schemeClr val="accent1"/>
            </a:solidFill>
            <a:ln>
              <a:noFill/>
            </a:ln>
            <a:effectLst/>
          </c:spPr>
          <c:invertIfNegative val="0"/>
          <c:cat>
            <c:strRef>
              <c:f>All!$A$2:$A$12</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All!$B$2:$B$12</c:f>
              <c:numCache>
                <c:formatCode>General</c:formatCode>
                <c:ptCount val="11"/>
                <c:pt idx="0">
                  <c:v>400</c:v>
                </c:pt>
                <c:pt idx="1">
                  <c:v>398</c:v>
                </c:pt>
                <c:pt idx="2">
                  <c:v>311</c:v>
                </c:pt>
                <c:pt idx="3">
                  <c:v>3015</c:v>
                </c:pt>
                <c:pt idx="4">
                  <c:v>109</c:v>
                </c:pt>
                <c:pt idx="5">
                  <c:v>655</c:v>
                </c:pt>
                <c:pt idx="6">
                  <c:v>5164</c:v>
                </c:pt>
                <c:pt idx="7">
                  <c:v>498</c:v>
                </c:pt>
                <c:pt idx="8">
                  <c:v>191</c:v>
                </c:pt>
                <c:pt idx="9">
                  <c:v>795</c:v>
                </c:pt>
                <c:pt idx="10">
                  <c:v>8</c:v>
                </c:pt>
              </c:numCache>
            </c:numRef>
          </c:val>
          <c:extLst>
            <c:ext xmlns:c16="http://schemas.microsoft.com/office/drawing/2014/chart" uri="{C3380CC4-5D6E-409C-BE32-E72D297353CC}">
              <c16:uniqueId val="{00000000-4A0B-3849-8098-0EE6B31CB28D}"/>
            </c:ext>
          </c:extLst>
        </c:ser>
        <c:ser>
          <c:idx val="1"/>
          <c:order val="1"/>
          <c:tx>
            <c:strRef>
              <c:f>All!$C$1</c:f>
              <c:strCache>
                <c:ptCount val="1"/>
                <c:pt idx="0">
                  <c:v>Bodleian Requests</c:v>
                </c:pt>
              </c:strCache>
            </c:strRef>
          </c:tx>
          <c:spPr>
            <a:solidFill>
              <a:schemeClr val="accent2"/>
            </a:solidFill>
            <a:ln>
              <a:noFill/>
            </a:ln>
            <a:effectLst/>
          </c:spPr>
          <c:invertIfNegative val="0"/>
          <c:cat>
            <c:strRef>
              <c:f>All!$A$2:$A$12</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All!$C$2:$C$12</c:f>
              <c:numCache>
                <c:formatCode>General</c:formatCode>
                <c:ptCount val="11"/>
                <c:pt idx="0">
                  <c:v>111</c:v>
                </c:pt>
                <c:pt idx="1">
                  <c:v>145</c:v>
                </c:pt>
                <c:pt idx="2">
                  <c:v>125</c:v>
                </c:pt>
                <c:pt idx="3">
                  <c:v>1160</c:v>
                </c:pt>
                <c:pt idx="4">
                  <c:v>63</c:v>
                </c:pt>
                <c:pt idx="5">
                  <c:v>565</c:v>
                </c:pt>
                <c:pt idx="6">
                  <c:v>1270</c:v>
                </c:pt>
                <c:pt idx="7">
                  <c:v>152</c:v>
                </c:pt>
                <c:pt idx="8">
                  <c:v>129</c:v>
                </c:pt>
                <c:pt idx="9">
                  <c:v>353</c:v>
                </c:pt>
                <c:pt idx="10">
                  <c:v>3</c:v>
                </c:pt>
              </c:numCache>
            </c:numRef>
          </c:val>
          <c:extLst>
            <c:ext xmlns:c16="http://schemas.microsoft.com/office/drawing/2014/chart" uri="{C3380CC4-5D6E-409C-BE32-E72D297353CC}">
              <c16:uniqueId val="{00000001-4A0B-3849-8098-0EE6B31CB28D}"/>
            </c:ext>
          </c:extLst>
        </c:ser>
        <c:ser>
          <c:idx val="2"/>
          <c:order val="2"/>
          <c:tx>
            <c:strRef>
              <c:f>All!$D$1</c:f>
              <c:strCache>
                <c:ptCount val="1"/>
                <c:pt idx="0">
                  <c:v>Cambridge requests</c:v>
                </c:pt>
              </c:strCache>
            </c:strRef>
          </c:tx>
          <c:spPr>
            <a:solidFill>
              <a:schemeClr val="accent3"/>
            </a:solidFill>
            <a:ln>
              <a:noFill/>
            </a:ln>
            <a:effectLst/>
          </c:spPr>
          <c:invertIfNegative val="0"/>
          <c:cat>
            <c:strRef>
              <c:f>All!$A$2:$A$12</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All!$D$2:$D$12</c:f>
              <c:numCache>
                <c:formatCode>General</c:formatCode>
                <c:ptCount val="11"/>
                <c:pt idx="0">
                  <c:v>57</c:v>
                </c:pt>
                <c:pt idx="1">
                  <c:v>59</c:v>
                </c:pt>
                <c:pt idx="2">
                  <c:v>44</c:v>
                </c:pt>
                <c:pt idx="3">
                  <c:v>352</c:v>
                </c:pt>
                <c:pt idx="4">
                  <c:v>13</c:v>
                </c:pt>
                <c:pt idx="5">
                  <c:v>63</c:v>
                </c:pt>
                <c:pt idx="6">
                  <c:v>317</c:v>
                </c:pt>
                <c:pt idx="7">
                  <c:v>48</c:v>
                </c:pt>
                <c:pt idx="8">
                  <c:v>50</c:v>
                </c:pt>
                <c:pt idx="9">
                  <c:v>154</c:v>
                </c:pt>
                <c:pt idx="10">
                  <c:v>0</c:v>
                </c:pt>
              </c:numCache>
            </c:numRef>
          </c:val>
          <c:extLst>
            <c:ext xmlns:c16="http://schemas.microsoft.com/office/drawing/2014/chart" uri="{C3380CC4-5D6E-409C-BE32-E72D297353CC}">
              <c16:uniqueId val="{00000002-4A0B-3849-8098-0EE6B31CB28D}"/>
            </c:ext>
          </c:extLst>
        </c:ser>
        <c:ser>
          <c:idx val="3"/>
          <c:order val="3"/>
          <c:tx>
            <c:strRef>
              <c:f>All!$E$1</c:f>
              <c:strCache>
                <c:ptCount val="1"/>
                <c:pt idx="0">
                  <c:v>NLS Requests</c:v>
                </c:pt>
              </c:strCache>
            </c:strRef>
          </c:tx>
          <c:spPr>
            <a:solidFill>
              <a:schemeClr val="accent4"/>
            </a:solidFill>
            <a:ln>
              <a:noFill/>
            </a:ln>
            <a:effectLst/>
          </c:spPr>
          <c:invertIfNegative val="0"/>
          <c:cat>
            <c:strRef>
              <c:f>All!$A$2:$A$12</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All!$E$2:$E$12</c:f>
              <c:numCache>
                <c:formatCode>General</c:formatCode>
                <c:ptCount val="11"/>
                <c:pt idx="0">
                  <c:v>120</c:v>
                </c:pt>
                <c:pt idx="1">
                  <c:v>100</c:v>
                </c:pt>
                <c:pt idx="2">
                  <c:v>45</c:v>
                </c:pt>
                <c:pt idx="3">
                  <c:v>892</c:v>
                </c:pt>
                <c:pt idx="4">
                  <c:v>17</c:v>
                </c:pt>
                <c:pt idx="5">
                  <c:v>265</c:v>
                </c:pt>
                <c:pt idx="6">
                  <c:v>1304</c:v>
                </c:pt>
                <c:pt idx="7">
                  <c:v>63</c:v>
                </c:pt>
                <c:pt idx="8">
                  <c:v>49</c:v>
                </c:pt>
                <c:pt idx="9">
                  <c:v>198</c:v>
                </c:pt>
                <c:pt idx="10">
                  <c:v>1</c:v>
                </c:pt>
              </c:numCache>
            </c:numRef>
          </c:val>
          <c:extLst>
            <c:ext xmlns:c16="http://schemas.microsoft.com/office/drawing/2014/chart" uri="{C3380CC4-5D6E-409C-BE32-E72D297353CC}">
              <c16:uniqueId val="{00000003-4A0B-3849-8098-0EE6B31CB28D}"/>
            </c:ext>
          </c:extLst>
        </c:ser>
        <c:ser>
          <c:idx val="4"/>
          <c:order val="4"/>
          <c:tx>
            <c:strRef>
              <c:f>All!$F$1</c:f>
              <c:strCache>
                <c:ptCount val="1"/>
                <c:pt idx="0">
                  <c:v>NLW Requests</c:v>
                </c:pt>
              </c:strCache>
            </c:strRef>
          </c:tx>
          <c:spPr>
            <a:solidFill>
              <a:schemeClr val="accent5"/>
            </a:solidFill>
            <a:ln>
              <a:noFill/>
            </a:ln>
            <a:effectLst/>
          </c:spPr>
          <c:invertIfNegative val="0"/>
          <c:cat>
            <c:strRef>
              <c:f>All!$A$2:$A$12</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All!$F$2:$F$12</c:f>
              <c:numCache>
                <c:formatCode>General</c:formatCode>
                <c:ptCount val="11"/>
                <c:pt idx="0">
                  <c:v>92</c:v>
                </c:pt>
                <c:pt idx="1">
                  <c:v>68</c:v>
                </c:pt>
                <c:pt idx="2">
                  <c:v>71</c:v>
                </c:pt>
                <c:pt idx="3">
                  <c:v>834</c:v>
                </c:pt>
                <c:pt idx="4">
                  <c:v>20</c:v>
                </c:pt>
                <c:pt idx="5">
                  <c:v>1167</c:v>
                </c:pt>
                <c:pt idx="6">
                  <c:v>0</c:v>
                </c:pt>
                <c:pt idx="7">
                  <c:v>0</c:v>
                </c:pt>
                <c:pt idx="8">
                  <c:v>0</c:v>
                </c:pt>
                <c:pt idx="9">
                  <c:v>0</c:v>
                </c:pt>
                <c:pt idx="10">
                  <c:v>1</c:v>
                </c:pt>
              </c:numCache>
            </c:numRef>
          </c:val>
          <c:extLst>
            <c:ext xmlns:c16="http://schemas.microsoft.com/office/drawing/2014/chart" uri="{C3380CC4-5D6E-409C-BE32-E72D297353CC}">
              <c16:uniqueId val="{00000004-4A0B-3849-8098-0EE6B31CB28D}"/>
            </c:ext>
          </c:extLst>
        </c:ser>
        <c:ser>
          <c:idx val="5"/>
          <c:order val="5"/>
          <c:tx>
            <c:strRef>
              <c:f>All!$G$1</c:f>
              <c:strCache>
                <c:ptCount val="1"/>
                <c:pt idx="0">
                  <c:v>TCD Requests</c:v>
                </c:pt>
              </c:strCache>
            </c:strRef>
          </c:tx>
          <c:spPr>
            <a:solidFill>
              <a:schemeClr val="accent6"/>
            </a:solidFill>
            <a:ln>
              <a:noFill/>
            </a:ln>
            <a:effectLst/>
          </c:spPr>
          <c:invertIfNegative val="0"/>
          <c:cat>
            <c:strRef>
              <c:f>All!$A$2:$A$12</c:f>
              <c:strCache>
                <c:ptCount val="11"/>
                <c:pt idx="0">
                  <c:v>Computer Science, Information and General Works</c:v>
                </c:pt>
                <c:pt idx="1">
                  <c:v>Philosophy and psychology</c:v>
                </c:pt>
                <c:pt idx="2">
                  <c:v>Religion</c:v>
                </c:pt>
                <c:pt idx="3">
                  <c:v>Social Sciences</c:v>
                </c:pt>
                <c:pt idx="4">
                  <c:v>Language</c:v>
                </c:pt>
                <c:pt idx="5">
                  <c:v>Pure Science</c:v>
                </c:pt>
                <c:pt idx="6">
                  <c:v>Technology</c:v>
                </c:pt>
                <c:pt idx="7">
                  <c:v>Arts and recreation</c:v>
                </c:pt>
                <c:pt idx="8">
                  <c:v>Literature</c:v>
                </c:pt>
                <c:pt idx="9">
                  <c:v>History and Geography</c:v>
                </c:pt>
                <c:pt idx="10">
                  <c:v>Other</c:v>
                </c:pt>
              </c:strCache>
            </c:strRef>
          </c:cat>
          <c:val>
            <c:numRef>
              <c:f>All!$G$2:$G$12</c:f>
              <c:numCache>
                <c:formatCode>General</c:formatCode>
                <c:ptCount val="11"/>
                <c:pt idx="0">
                  <c:v>7</c:v>
                </c:pt>
                <c:pt idx="1">
                  <c:v>4</c:v>
                </c:pt>
                <c:pt idx="2">
                  <c:v>6</c:v>
                </c:pt>
                <c:pt idx="3">
                  <c:v>32</c:v>
                </c:pt>
                <c:pt idx="4">
                  <c:v>1</c:v>
                </c:pt>
                <c:pt idx="5">
                  <c:v>36</c:v>
                </c:pt>
                <c:pt idx="6">
                  <c:v>78</c:v>
                </c:pt>
                <c:pt idx="7">
                  <c:v>17</c:v>
                </c:pt>
                <c:pt idx="8">
                  <c:v>3</c:v>
                </c:pt>
                <c:pt idx="9">
                  <c:v>7</c:v>
                </c:pt>
                <c:pt idx="10">
                  <c:v>0</c:v>
                </c:pt>
              </c:numCache>
            </c:numRef>
          </c:val>
          <c:extLst>
            <c:ext xmlns:c16="http://schemas.microsoft.com/office/drawing/2014/chart" uri="{C3380CC4-5D6E-409C-BE32-E72D297353CC}">
              <c16:uniqueId val="{00000005-4A0B-3849-8098-0EE6B31CB28D}"/>
            </c:ext>
          </c:extLst>
        </c:ser>
        <c:dLbls>
          <c:showLegendKey val="0"/>
          <c:showVal val="0"/>
          <c:showCatName val="0"/>
          <c:showSerName val="0"/>
          <c:showPercent val="0"/>
          <c:showBubbleSize val="0"/>
        </c:dLbls>
        <c:gapWidth val="150"/>
        <c:overlap val="100"/>
        <c:axId val="1746754543"/>
        <c:axId val="1769898879"/>
      </c:barChart>
      <c:catAx>
        <c:axId val="1746754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9898879"/>
        <c:crosses val="autoZero"/>
        <c:auto val="1"/>
        <c:lblAlgn val="ctr"/>
        <c:lblOffset val="100"/>
        <c:noMultiLvlLbl val="0"/>
      </c:catAx>
      <c:valAx>
        <c:axId val="17698988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67545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F9FC0-348F-104D-8BEA-C353D870A5FA}" type="datetimeFigureOut">
              <a:rPr lang="en-US" smtClean="0"/>
              <a:t>3/11/20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A369B5-F23E-C04A-81F5-E58943ABBB3F}" type="slidenum">
              <a:rPr lang="en-US" smtClean="0"/>
              <a:t>‹#›</a:t>
            </a:fld>
            <a:endParaRPr lang="en-US"/>
          </a:p>
        </p:txBody>
      </p:sp>
    </p:spTree>
    <p:extLst>
      <p:ext uri="{BB962C8B-B14F-4D97-AF65-F5344CB8AC3E}">
        <p14:creationId xmlns:p14="http://schemas.microsoft.com/office/powerpoint/2010/main" val="1963020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8A369B5-F23E-C04A-81F5-E58943ABBB3F}" type="slidenum">
              <a:rPr lang="en-US" smtClean="0"/>
              <a:t>1</a:t>
            </a:fld>
            <a:endParaRPr lang="en-US"/>
          </a:p>
        </p:txBody>
      </p:sp>
    </p:spTree>
    <p:extLst>
      <p:ext uri="{BB962C8B-B14F-4D97-AF65-F5344CB8AC3E}">
        <p14:creationId xmlns:p14="http://schemas.microsoft.com/office/powerpoint/2010/main" val="775525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p:spPr>
      </p:sp>
      <p:sp>
        <p:nvSpPr>
          <p:cNvPr id="3" name="Notes Placeholder 2"/>
          <p:cNvSpPr>
            <a:spLocks noGrp="1"/>
          </p:cNvSpPr>
          <p:nvPr>
            <p:ph type="body" idx="1"/>
          </p:nvPr>
        </p:nvSpPr>
        <p:spPr>
          <a:xfrm>
            <a:off x="914400" y="3300412"/>
            <a:ext cx="7315200" cy="270033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a:xfrm>
            <a:off x="5179484" y="6513910"/>
            <a:ext cx="3962400" cy="344090"/>
          </a:xfrm>
          <a:prstGeom prst="rect">
            <a:avLst/>
          </a:prstGeom>
        </p:spPr>
        <p:txBody>
          <a:bodyPr/>
          <a:lstStyle/>
          <a:p>
            <a:fld id="{46E40F48-B6BF-4B0A-94E5-4B82A301EA70}" type="slidenum">
              <a:rPr lang="en-GB" smtClean="0"/>
              <a:t>2</a:t>
            </a:fld>
            <a:endParaRPr lang="en-GB"/>
          </a:p>
        </p:txBody>
      </p:sp>
    </p:spTree>
    <p:extLst>
      <p:ext uri="{BB962C8B-B14F-4D97-AF65-F5344CB8AC3E}">
        <p14:creationId xmlns:p14="http://schemas.microsoft.com/office/powerpoint/2010/main" val="1589000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3</a:t>
            </a:fld>
            <a:endParaRPr lang="en-US"/>
          </a:p>
        </p:txBody>
      </p:sp>
    </p:spTree>
    <p:extLst>
      <p:ext uri="{BB962C8B-B14F-4D97-AF65-F5344CB8AC3E}">
        <p14:creationId xmlns:p14="http://schemas.microsoft.com/office/powerpoint/2010/main" val="3525141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p:spPr>
      </p:sp>
      <p:sp>
        <p:nvSpPr>
          <p:cNvPr id="3" name="Notes Placeholder 2"/>
          <p:cNvSpPr>
            <a:spLocks noGrp="1"/>
          </p:cNvSpPr>
          <p:nvPr>
            <p:ph type="body" idx="1"/>
          </p:nvPr>
        </p:nvSpPr>
        <p:spPr>
          <a:xfrm>
            <a:off x="914400" y="3300412"/>
            <a:ext cx="7315200" cy="2700338"/>
          </a:xfrm>
          <a:prstGeom prst="rect">
            <a:avLst/>
          </a:prstGeom>
        </p:spPr>
        <p:txBody>
          <a:bodyPr/>
          <a:lstStyle/>
          <a:p>
            <a:endParaRPr lang="en-US" dirty="0"/>
          </a:p>
        </p:txBody>
      </p:sp>
      <p:sp>
        <p:nvSpPr>
          <p:cNvPr id="4" name="Slide Number Placeholder 3"/>
          <p:cNvSpPr>
            <a:spLocks noGrp="1"/>
          </p:cNvSpPr>
          <p:nvPr>
            <p:ph type="sldNum" sz="quarter" idx="5"/>
          </p:nvPr>
        </p:nvSpPr>
        <p:spPr>
          <a:xfrm>
            <a:off x="5179484" y="6513910"/>
            <a:ext cx="3962400" cy="344090"/>
          </a:xfrm>
          <a:prstGeom prst="rect">
            <a:avLst/>
          </a:prstGeom>
        </p:spPr>
        <p:txBody>
          <a:bodyPr/>
          <a:lstStyle/>
          <a:p>
            <a:fld id="{46E40F48-B6BF-4B0A-94E5-4B82A301EA70}" type="slidenum">
              <a:rPr lang="en-GB" smtClean="0"/>
              <a:t>4</a:t>
            </a:fld>
            <a:endParaRPr lang="en-GB"/>
          </a:p>
        </p:txBody>
      </p:sp>
    </p:spTree>
    <p:extLst>
      <p:ext uri="{BB962C8B-B14F-4D97-AF65-F5344CB8AC3E}">
        <p14:creationId xmlns:p14="http://schemas.microsoft.com/office/powerpoint/2010/main" val="1993834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5</a:t>
            </a:fld>
            <a:endParaRPr lang="en-US"/>
          </a:p>
        </p:txBody>
      </p:sp>
    </p:spTree>
    <p:extLst>
      <p:ext uri="{BB962C8B-B14F-4D97-AF65-F5344CB8AC3E}">
        <p14:creationId xmlns:p14="http://schemas.microsoft.com/office/powerpoint/2010/main" val="3514814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CE3F392-4F7C-FC4E-9847-38672C04292F}" type="slidenum">
              <a:rPr lang="en-US" smtClean="0"/>
              <a:t>6</a:t>
            </a:fld>
            <a:endParaRPr lang="en-US"/>
          </a:p>
        </p:txBody>
      </p:sp>
    </p:spTree>
    <p:extLst>
      <p:ext uri="{BB962C8B-B14F-4D97-AF65-F5344CB8AC3E}">
        <p14:creationId xmlns:p14="http://schemas.microsoft.com/office/powerpoint/2010/main" val="4032262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p:spPr>
      </p:sp>
      <p:sp>
        <p:nvSpPr>
          <p:cNvPr id="3" name="Notes Placeholder 2"/>
          <p:cNvSpPr>
            <a:spLocks noGrp="1"/>
          </p:cNvSpPr>
          <p:nvPr>
            <p:ph type="body" idx="1"/>
          </p:nvPr>
        </p:nvSpPr>
        <p:spPr>
          <a:xfrm>
            <a:off x="914400" y="3300412"/>
            <a:ext cx="7315200" cy="2700338"/>
          </a:xfrm>
          <a:prstGeom prst="rect">
            <a:avLst/>
          </a:prstGeom>
        </p:spPr>
        <p:txBody>
          <a:bodyPr/>
          <a:lstStyle/>
          <a:p>
            <a:endParaRPr lang="en-US" b="1" dirty="0"/>
          </a:p>
          <a:p>
            <a:endParaRPr lang="en-US" baseline="0" dirty="0"/>
          </a:p>
        </p:txBody>
      </p:sp>
      <p:sp>
        <p:nvSpPr>
          <p:cNvPr id="4" name="Slide Number Placeholder 3"/>
          <p:cNvSpPr>
            <a:spLocks noGrp="1"/>
          </p:cNvSpPr>
          <p:nvPr>
            <p:ph type="sldNum" sz="quarter" idx="10"/>
          </p:nvPr>
        </p:nvSpPr>
        <p:spPr>
          <a:xfrm>
            <a:off x="5179484" y="6513910"/>
            <a:ext cx="3962400" cy="344090"/>
          </a:xfrm>
          <a:prstGeom prst="rect">
            <a:avLst/>
          </a:prstGeom>
        </p:spPr>
        <p:txBody>
          <a:bodyPr/>
          <a:lstStyle/>
          <a:p>
            <a:fld id="{8CE3F392-4F7C-FC4E-9847-38672C04292F}" type="slidenum">
              <a:rPr lang="en-US" smtClean="0"/>
              <a:t>7</a:t>
            </a:fld>
            <a:endParaRPr lang="en-US"/>
          </a:p>
        </p:txBody>
      </p:sp>
    </p:spTree>
    <p:extLst>
      <p:ext uri="{BB962C8B-B14F-4D97-AF65-F5344CB8AC3E}">
        <p14:creationId xmlns:p14="http://schemas.microsoft.com/office/powerpoint/2010/main" val="1457720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p:spPr>
      </p:sp>
      <p:sp>
        <p:nvSpPr>
          <p:cNvPr id="3" name="Notes Placeholder 2"/>
          <p:cNvSpPr>
            <a:spLocks noGrp="1"/>
          </p:cNvSpPr>
          <p:nvPr>
            <p:ph type="body" idx="1"/>
          </p:nvPr>
        </p:nvSpPr>
        <p:spPr>
          <a:xfrm>
            <a:off x="914400" y="3300412"/>
            <a:ext cx="7315200" cy="2700338"/>
          </a:xfrm>
          <a:prstGeom prst="rect">
            <a:avLst/>
          </a:prstGeom>
        </p:spPr>
        <p:txBody>
          <a:bodyPr/>
          <a:lstStyle/>
          <a:p>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a:xfrm>
            <a:off x="5179484" y="6513910"/>
            <a:ext cx="3962400" cy="344090"/>
          </a:xfrm>
          <a:prstGeom prst="rect">
            <a:avLst/>
          </a:prstGeom>
        </p:spPr>
        <p:txBody>
          <a:bodyPr/>
          <a:lstStyle/>
          <a:p>
            <a:fld id="{8CE3F392-4F7C-FC4E-9847-38672C04292F}" type="slidenum">
              <a:rPr lang="en-US" smtClean="0"/>
              <a:t>8</a:t>
            </a:fld>
            <a:endParaRPr lang="en-US"/>
          </a:p>
        </p:txBody>
      </p:sp>
    </p:spTree>
    <p:extLst>
      <p:ext uri="{BB962C8B-B14F-4D97-AF65-F5344CB8AC3E}">
        <p14:creationId xmlns:p14="http://schemas.microsoft.com/office/powerpoint/2010/main" val="4020891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p:spPr>
      </p:sp>
      <p:sp>
        <p:nvSpPr>
          <p:cNvPr id="3" name="Notes Placeholder 2"/>
          <p:cNvSpPr>
            <a:spLocks noGrp="1"/>
          </p:cNvSpPr>
          <p:nvPr>
            <p:ph type="body" idx="1"/>
          </p:nvPr>
        </p:nvSpPr>
        <p:spPr>
          <a:xfrm>
            <a:off x="914400" y="3300412"/>
            <a:ext cx="7315200" cy="2700338"/>
          </a:xfrm>
          <a:prstGeom prst="rect">
            <a:avLst/>
          </a:prstGeom>
        </p:spPr>
        <p:txBody>
          <a:bodyPr/>
          <a:lstStyle/>
          <a:p>
            <a:endParaRPr lang="en-US" dirty="0"/>
          </a:p>
        </p:txBody>
      </p:sp>
      <p:sp>
        <p:nvSpPr>
          <p:cNvPr id="4" name="Slide Number Placeholder 3"/>
          <p:cNvSpPr>
            <a:spLocks noGrp="1"/>
          </p:cNvSpPr>
          <p:nvPr>
            <p:ph type="sldNum" sz="quarter" idx="10"/>
          </p:nvPr>
        </p:nvSpPr>
        <p:spPr>
          <a:xfrm>
            <a:off x="5179484" y="6513910"/>
            <a:ext cx="3962400" cy="344090"/>
          </a:xfrm>
          <a:prstGeom prst="rect">
            <a:avLst/>
          </a:prstGeom>
        </p:spPr>
        <p:txBody>
          <a:bodyPr/>
          <a:lstStyle/>
          <a:p>
            <a:fld id="{8CE3F392-4F7C-FC4E-9847-38672C04292F}" type="slidenum">
              <a:rPr lang="en-US" smtClean="0"/>
              <a:t>9</a:t>
            </a:fld>
            <a:endParaRPr lang="en-US"/>
          </a:p>
        </p:txBody>
      </p:sp>
    </p:spTree>
    <p:extLst>
      <p:ext uri="{BB962C8B-B14F-4D97-AF65-F5344CB8AC3E}">
        <p14:creationId xmlns:p14="http://schemas.microsoft.com/office/powerpoint/2010/main" val="519459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p:spPr>
      </p:sp>
      <p:sp>
        <p:nvSpPr>
          <p:cNvPr id="3" name="Notes Placeholder 2"/>
          <p:cNvSpPr>
            <a:spLocks noGrp="1"/>
          </p:cNvSpPr>
          <p:nvPr>
            <p:ph type="body" idx="1"/>
          </p:nvPr>
        </p:nvSpPr>
        <p:spPr>
          <a:xfrm>
            <a:off x="914400" y="3300412"/>
            <a:ext cx="7315200" cy="2700338"/>
          </a:xfrm>
          <a:prstGeom prst="rect">
            <a:avLst/>
          </a:prstGeom>
        </p:spPr>
        <p:txBody>
          <a:bodyPr/>
          <a:lstStyle/>
          <a:p>
            <a:endParaRPr lang="en-US" dirty="0"/>
          </a:p>
        </p:txBody>
      </p:sp>
      <p:sp>
        <p:nvSpPr>
          <p:cNvPr id="4" name="Slide Number Placeholder 3"/>
          <p:cNvSpPr>
            <a:spLocks noGrp="1"/>
          </p:cNvSpPr>
          <p:nvPr>
            <p:ph type="sldNum" sz="quarter" idx="5"/>
          </p:nvPr>
        </p:nvSpPr>
        <p:spPr>
          <a:xfrm>
            <a:off x="5179484" y="6513910"/>
            <a:ext cx="3962400" cy="344090"/>
          </a:xfrm>
          <a:prstGeom prst="rect">
            <a:avLst/>
          </a:prstGeom>
        </p:spPr>
        <p:txBody>
          <a:bodyPr/>
          <a:lstStyle/>
          <a:p>
            <a:fld id="{46E40F48-B6BF-4B0A-94E5-4B82A301EA70}" type="slidenum">
              <a:rPr lang="en-GB" smtClean="0"/>
              <a:t>10</a:t>
            </a:fld>
            <a:endParaRPr lang="en-GB"/>
          </a:p>
        </p:txBody>
      </p:sp>
    </p:spTree>
    <p:extLst>
      <p:ext uri="{BB962C8B-B14F-4D97-AF65-F5344CB8AC3E}">
        <p14:creationId xmlns:p14="http://schemas.microsoft.com/office/powerpoint/2010/main" val="1108808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p:spPr>
      </p:sp>
      <p:sp>
        <p:nvSpPr>
          <p:cNvPr id="3" name="Notes Placeholder 2"/>
          <p:cNvSpPr>
            <a:spLocks noGrp="1"/>
          </p:cNvSpPr>
          <p:nvPr>
            <p:ph type="body" idx="1"/>
          </p:nvPr>
        </p:nvSpPr>
        <p:spPr>
          <a:xfrm>
            <a:off x="914400" y="3300412"/>
            <a:ext cx="7315200" cy="2700338"/>
          </a:xfrm>
          <a:prstGeom prst="rect">
            <a:avLst/>
          </a:prstGeom>
        </p:spPr>
        <p:txBody>
          <a:bodyPr/>
          <a:lstStyle/>
          <a:p>
            <a:endParaRPr lang="en-GB" dirty="0"/>
          </a:p>
        </p:txBody>
      </p:sp>
      <p:sp>
        <p:nvSpPr>
          <p:cNvPr id="4" name="Slide Number Placeholder 3"/>
          <p:cNvSpPr>
            <a:spLocks noGrp="1"/>
          </p:cNvSpPr>
          <p:nvPr>
            <p:ph type="sldNum" sz="quarter" idx="10"/>
          </p:nvPr>
        </p:nvSpPr>
        <p:spPr>
          <a:xfrm>
            <a:off x="5179484" y="6513910"/>
            <a:ext cx="3962400" cy="344090"/>
          </a:xfrm>
          <a:prstGeom prst="rect">
            <a:avLst/>
          </a:prstGeom>
        </p:spPr>
        <p:txBody>
          <a:bodyPr/>
          <a:lstStyle/>
          <a:p>
            <a:fld id="{46E40F48-B6BF-4B0A-94E5-4B82A301EA70}" type="slidenum">
              <a:rPr lang="en-GB" smtClean="0"/>
              <a:t>11</a:t>
            </a:fld>
            <a:endParaRPr lang="en-GB"/>
          </a:p>
        </p:txBody>
      </p:sp>
    </p:spTree>
    <p:extLst>
      <p:ext uri="{BB962C8B-B14F-4D97-AF65-F5344CB8AC3E}">
        <p14:creationId xmlns:p14="http://schemas.microsoft.com/office/powerpoint/2010/main" val="3221415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12</a:t>
            </a:fld>
            <a:endParaRPr lang="en-US"/>
          </a:p>
        </p:txBody>
      </p:sp>
    </p:spTree>
    <p:extLst>
      <p:ext uri="{BB962C8B-B14F-4D97-AF65-F5344CB8AC3E}">
        <p14:creationId xmlns:p14="http://schemas.microsoft.com/office/powerpoint/2010/main" val="626707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13</a:t>
            </a:fld>
            <a:endParaRPr lang="en-US"/>
          </a:p>
        </p:txBody>
      </p:sp>
    </p:spTree>
    <p:extLst>
      <p:ext uri="{BB962C8B-B14F-4D97-AF65-F5344CB8AC3E}">
        <p14:creationId xmlns:p14="http://schemas.microsoft.com/office/powerpoint/2010/main" val="2698720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227DE7C4-EBA3-C143-B8EB-13A0FD5013B0}" type="slidenum">
              <a:rPr lang="en-US" smtClean="0"/>
              <a:t>14</a:t>
            </a:fld>
            <a:endParaRPr lang="en-US"/>
          </a:p>
        </p:txBody>
      </p:sp>
    </p:spTree>
    <p:extLst>
      <p:ext uri="{BB962C8B-B14F-4D97-AF65-F5344CB8AC3E}">
        <p14:creationId xmlns:p14="http://schemas.microsoft.com/office/powerpoint/2010/main" val="954490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p:spPr>
      </p:sp>
      <p:sp>
        <p:nvSpPr>
          <p:cNvPr id="3" name="Notes Placeholder 2"/>
          <p:cNvSpPr>
            <a:spLocks noGrp="1"/>
          </p:cNvSpPr>
          <p:nvPr>
            <p:ph type="body" idx="1"/>
          </p:nvPr>
        </p:nvSpPr>
        <p:spPr>
          <a:xfrm>
            <a:off x="914400" y="3300412"/>
            <a:ext cx="7315200" cy="2700338"/>
          </a:xfrm>
          <a:prstGeom prst="rect">
            <a:avLst/>
          </a:prstGeom>
        </p:spPr>
        <p:txBody>
          <a:bodyPr/>
          <a:lstStyle/>
          <a:p>
            <a:endParaRPr lang="en-US" dirty="0"/>
          </a:p>
        </p:txBody>
      </p:sp>
      <p:sp>
        <p:nvSpPr>
          <p:cNvPr id="4" name="Slide Number Placeholder 3"/>
          <p:cNvSpPr>
            <a:spLocks noGrp="1"/>
          </p:cNvSpPr>
          <p:nvPr>
            <p:ph type="sldNum" sz="quarter" idx="5"/>
          </p:nvPr>
        </p:nvSpPr>
        <p:spPr>
          <a:xfrm>
            <a:off x="5179484" y="6513910"/>
            <a:ext cx="3962400" cy="344090"/>
          </a:xfrm>
          <a:prstGeom prst="rect">
            <a:avLst/>
          </a:prstGeom>
        </p:spPr>
        <p:txBody>
          <a:bodyPr/>
          <a:lstStyle/>
          <a:p>
            <a:fld id="{46E40F48-B6BF-4B0A-94E5-4B82A301EA70}" type="slidenum">
              <a:rPr lang="en-GB" smtClean="0"/>
              <a:t>15</a:t>
            </a:fld>
            <a:endParaRPr lang="en-GB"/>
          </a:p>
        </p:txBody>
      </p:sp>
    </p:spTree>
    <p:extLst>
      <p:ext uri="{BB962C8B-B14F-4D97-AF65-F5344CB8AC3E}">
        <p14:creationId xmlns:p14="http://schemas.microsoft.com/office/powerpoint/2010/main" val="312014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16</a:t>
            </a:fld>
            <a:endParaRPr lang="en-US"/>
          </a:p>
        </p:txBody>
      </p:sp>
    </p:spTree>
    <p:extLst>
      <p:ext uri="{BB962C8B-B14F-4D97-AF65-F5344CB8AC3E}">
        <p14:creationId xmlns:p14="http://schemas.microsoft.com/office/powerpoint/2010/main" val="1366356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17</a:t>
            </a:fld>
            <a:endParaRPr lang="en-US"/>
          </a:p>
        </p:txBody>
      </p:sp>
    </p:spTree>
    <p:extLst>
      <p:ext uri="{BB962C8B-B14F-4D97-AF65-F5344CB8AC3E}">
        <p14:creationId xmlns:p14="http://schemas.microsoft.com/office/powerpoint/2010/main" val="1486771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18</a:t>
            </a:fld>
            <a:endParaRPr lang="en-US"/>
          </a:p>
        </p:txBody>
      </p:sp>
    </p:spTree>
    <p:extLst>
      <p:ext uri="{BB962C8B-B14F-4D97-AF65-F5344CB8AC3E}">
        <p14:creationId xmlns:p14="http://schemas.microsoft.com/office/powerpoint/2010/main" val="3489842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19</a:t>
            </a:fld>
            <a:endParaRPr lang="en-US"/>
          </a:p>
        </p:txBody>
      </p:sp>
    </p:spTree>
    <p:extLst>
      <p:ext uri="{BB962C8B-B14F-4D97-AF65-F5344CB8AC3E}">
        <p14:creationId xmlns:p14="http://schemas.microsoft.com/office/powerpoint/2010/main" val="3756987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p:spPr>
      </p:sp>
      <p:sp>
        <p:nvSpPr>
          <p:cNvPr id="3" name="Notes Placeholder 2"/>
          <p:cNvSpPr>
            <a:spLocks noGrp="1"/>
          </p:cNvSpPr>
          <p:nvPr>
            <p:ph type="body" idx="1"/>
          </p:nvPr>
        </p:nvSpPr>
        <p:spPr>
          <a:xfrm>
            <a:off x="914400" y="3300412"/>
            <a:ext cx="7315200" cy="2700338"/>
          </a:xfrm>
          <a:prstGeom prst="rect">
            <a:avLst/>
          </a:prstGeom>
        </p:spPr>
        <p:txBody>
          <a:bodyPr/>
          <a:lstStyle/>
          <a:p>
            <a:endParaRPr lang="en-US" dirty="0"/>
          </a:p>
        </p:txBody>
      </p:sp>
      <p:sp>
        <p:nvSpPr>
          <p:cNvPr id="4" name="Slide Number Placeholder 3"/>
          <p:cNvSpPr>
            <a:spLocks noGrp="1"/>
          </p:cNvSpPr>
          <p:nvPr>
            <p:ph type="sldNum" sz="quarter" idx="5"/>
          </p:nvPr>
        </p:nvSpPr>
        <p:spPr>
          <a:xfrm>
            <a:off x="5179484" y="6513910"/>
            <a:ext cx="3962400" cy="344090"/>
          </a:xfrm>
          <a:prstGeom prst="rect">
            <a:avLst/>
          </a:prstGeom>
        </p:spPr>
        <p:txBody>
          <a:bodyPr/>
          <a:lstStyle/>
          <a:p>
            <a:fld id="{46E40F48-B6BF-4B0A-94E5-4B82A301EA70}" type="slidenum">
              <a:rPr lang="en-GB" smtClean="0"/>
              <a:t>20</a:t>
            </a:fld>
            <a:endParaRPr lang="en-GB"/>
          </a:p>
        </p:txBody>
      </p:sp>
    </p:spTree>
    <p:extLst>
      <p:ext uri="{BB962C8B-B14F-4D97-AF65-F5344CB8AC3E}">
        <p14:creationId xmlns:p14="http://schemas.microsoft.com/office/powerpoint/2010/main" val="3603267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21</a:t>
            </a:fld>
            <a:endParaRPr lang="en-US"/>
          </a:p>
        </p:txBody>
      </p:sp>
    </p:spTree>
    <p:extLst>
      <p:ext uri="{BB962C8B-B14F-4D97-AF65-F5344CB8AC3E}">
        <p14:creationId xmlns:p14="http://schemas.microsoft.com/office/powerpoint/2010/main" val="3402791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22</a:t>
            </a:fld>
            <a:endParaRPr lang="en-US"/>
          </a:p>
        </p:txBody>
      </p:sp>
    </p:spTree>
    <p:extLst>
      <p:ext uri="{BB962C8B-B14F-4D97-AF65-F5344CB8AC3E}">
        <p14:creationId xmlns:p14="http://schemas.microsoft.com/office/powerpoint/2010/main" val="2853469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27DE7C4-EBA3-C143-B8EB-13A0FD5013B0}" type="slidenum">
              <a:rPr lang="en-US" smtClean="0"/>
              <a:t>23</a:t>
            </a:fld>
            <a:endParaRPr lang="en-US"/>
          </a:p>
        </p:txBody>
      </p:sp>
    </p:spTree>
    <p:extLst>
      <p:ext uri="{BB962C8B-B14F-4D97-AF65-F5344CB8AC3E}">
        <p14:creationId xmlns:p14="http://schemas.microsoft.com/office/powerpoint/2010/main" val="777224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25</a:t>
            </a:fld>
            <a:endParaRPr lang="en-US"/>
          </a:p>
        </p:txBody>
      </p:sp>
    </p:spTree>
    <p:extLst>
      <p:ext uri="{BB962C8B-B14F-4D97-AF65-F5344CB8AC3E}">
        <p14:creationId xmlns:p14="http://schemas.microsoft.com/office/powerpoint/2010/main" val="10372663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26</a:t>
            </a:fld>
            <a:endParaRPr lang="en-US"/>
          </a:p>
        </p:txBody>
      </p:sp>
    </p:spTree>
    <p:extLst>
      <p:ext uri="{BB962C8B-B14F-4D97-AF65-F5344CB8AC3E}">
        <p14:creationId xmlns:p14="http://schemas.microsoft.com/office/powerpoint/2010/main" val="2254237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27</a:t>
            </a:fld>
            <a:endParaRPr lang="en-US"/>
          </a:p>
        </p:txBody>
      </p:sp>
    </p:spTree>
    <p:extLst>
      <p:ext uri="{BB962C8B-B14F-4D97-AF65-F5344CB8AC3E}">
        <p14:creationId xmlns:p14="http://schemas.microsoft.com/office/powerpoint/2010/main" val="18080747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28</a:t>
            </a:fld>
            <a:endParaRPr lang="en-US"/>
          </a:p>
        </p:txBody>
      </p:sp>
    </p:spTree>
    <p:extLst>
      <p:ext uri="{BB962C8B-B14F-4D97-AF65-F5344CB8AC3E}">
        <p14:creationId xmlns:p14="http://schemas.microsoft.com/office/powerpoint/2010/main" val="12388118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p:spPr>
      </p:sp>
      <p:sp>
        <p:nvSpPr>
          <p:cNvPr id="3" name="Notes Placeholder 2"/>
          <p:cNvSpPr>
            <a:spLocks noGrp="1"/>
          </p:cNvSpPr>
          <p:nvPr>
            <p:ph type="body" idx="1"/>
          </p:nvPr>
        </p:nvSpPr>
        <p:spPr>
          <a:xfrm>
            <a:off x="914400" y="3300412"/>
            <a:ext cx="7315200" cy="2700338"/>
          </a:xfrm>
          <a:prstGeom prst="rect">
            <a:avLst/>
          </a:prstGeom>
        </p:spPr>
        <p:txBody>
          <a:bodyPr/>
          <a:lstStyle/>
          <a:p>
            <a:endParaRPr lang="en-US" dirty="0"/>
          </a:p>
        </p:txBody>
      </p:sp>
      <p:sp>
        <p:nvSpPr>
          <p:cNvPr id="4" name="Slide Number Placeholder 3"/>
          <p:cNvSpPr>
            <a:spLocks noGrp="1"/>
          </p:cNvSpPr>
          <p:nvPr>
            <p:ph type="sldNum" sz="quarter" idx="5"/>
          </p:nvPr>
        </p:nvSpPr>
        <p:spPr>
          <a:xfrm>
            <a:off x="5179484" y="6513910"/>
            <a:ext cx="3962400" cy="344090"/>
          </a:xfrm>
          <a:prstGeom prst="rect">
            <a:avLst/>
          </a:prstGeom>
        </p:spPr>
        <p:txBody>
          <a:bodyPr/>
          <a:lstStyle/>
          <a:p>
            <a:fld id="{46E40F48-B6BF-4B0A-94E5-4B82A301EA70}" type="slidenum">
              <a:rPr lang="en-GB" smtClean="0"/>
              <a:t>29</a:t>
            </a:fld>
            <a:endParaRPr lang="en-GB"/>
          </a:p>
        </p:txBody>
      </p:sp>
    </p:spTree>
    <p:extLst>
      <p:ext uri="{BB962C8B-B14F-4D97-AF65-F5344CB8AC3E}">
        <p14:creationId xmlns:p14="http://schemas.microsoft.com/office/powerpoint/2010/main" val="2850759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30</a:t>
            </a:fld>
            <a:endParaRPr lang="en-US"/>
          </a:p>
        </p:txBody>
      </p:sp>
    </p:spTree>
    <p:extLst>
      <p:ext uri="{BB962C8B-B14F-4D97-AF65-F5344CB8AC3E}">
        <p14:creationId xmlns:p14="http://schemas.microsoft.com/office/powerpoint/2010/main" val="23034056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7DE7C4-EBA3-C143-B8EB-13A0FD5013B0}" type="slidenum">
              <a:rPr lang="en-US" smtClean="0"/>
              <a:t>31</a:t>
            </a:fld>
            <a:endParaRPr lang="en-US"/>
          </a:p>
        </p:txBody>
      </p:sp>
    </p:spTree>
    <p:extLst>
      <p:ext uri="{BB962C8B-B14F-4D97-AF65-F5344CB8AC3E}">
        <p14:creationId xmlns:p14="http://schemas.microsoft.com/office/powerpoint/2010/main" val="37756702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A369B5-F23E-C04A-81F5-E58943ABBB3F}" type="slidenum">
              <a:rPr lang="en-US" smtClean="0"/>
              <a:t>32</a:t>
            </a:fld>
            <a:endParaRPr lang="en-US"/>
          </a:p>
        </p:txBody>
      </p:sp>
    </p:spTree>
    <p:extLst>
      <p:ext uri="{BB962C8B-B14F-4D97-AF65-F5344CB8AC3E}">
        <p14:creationId xmlns:p14="http://schemas.microsoft.com/office/powerpoint/2010/main" val="2840679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27DE7C4-EBA3-C143-B8EB-13A0FD5013B0}" type="slidenum">
              <a:rPr lang="en-US" smtClean="0"/>
              <a:t>36</a:t>
            </a:fld>
            <a:endParaRPr lang="en-US"/>
          </a:p>
        </p:txBody>
      </p:sp>
    </p:spTree>
    <p:extLst>
      <p:ext uri="{BB962C8B-B14F-4D97-AF65-F5344CB8AC3E}">
        <p14:creationId xmlns:p14="http://schemas.microsoft.com/office/powerpoint/2010/main" val="2699100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FC276-09F6-C044-8A5C-C3970D9C6D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93680D-76B2-CE48-87E1-EAEDD5B357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0E455F-5A31-CF49-B0FC-FE3AFAA848D9}"/>
              </a:ext>
            </a:extLst>
          </p:cNvPr>
          <p:cNvSpPr>
            <a:spLocks noGrp="1"/>
          </p:cNvSpPr>
          <p:nvPr>
            <p:ph type="dt" sz="half" idx="10"/>
          </p:nvPr>
        </p:nvSpPr>
        <p:spPr/>
        <p:txBody>
          <a:bodyPr/>
          <a:lstStyle/>
          <a:p>
            <a:fld id="{8A8013C5-E59D-904B-9743-76B0D9E2C1C0}" type="datetimeFigureOut">
              <a:rPr lang="en-US" smtClean="0"/>
              <a:t>3/11/20</a:t>
            </a:fld>
            <a:endParaRPr lang="en-US"/>
          </a:p>
        </p:txBody>
      </p:sp>
      <p:sp>
        <p:nvSpPr>
          <p:cNvPr id="5" name="Footer Placeholder 4">
            <a:extLst>
              <a:ext uri="{FF2B5EF4-FFF2-40B4-BE49-F238E27FC236}">
                <a16:creationId xmlns:a16="http://schemas.microsoft.com/office/drawing/2014/main" id="{2E22F830-641A-0848-A898-52FD58D061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52F20-AFAB-8E47-ACFF-74DE4C47272B}"/>
              </a:ext>
            </a:extLst>
          </p:cNvPr>
          <p:cNvSpPr>
            <a:spLocks noGrp="1"/>
          </p:cNvSpPr>
          <p:nvPr>
            <p:ph type="sldNum" sz="quarter" idx="12"/>
          </p:nvPr>
        </p:nvSpPr>
        <p:spPr/>
        <p:txBody>
          <a:bodyPr/>
          <a:lstStyle/>
          <a:p>
            <a:fld id="{763018CB-35D3-FA40-A21D-F7D270BEBBC5}" type="slidenum">
              <a:rPr lang="en-US" smtClean="0"/>
              <a:t>‹#›</a:t>
            </a:fld>
            <a:endParaRPr lang="en-US"/>
          </a:p>
        </p:txBody>
      </p:sp>
    </p:spTree>
    <p:extLst>
      <p:ext uri="{BB962C8B-B14F-4D97-AF65-F5344CB8AC3E}">
        <p14:creationId xmlns:p14="http://schemas.microsoft.com/office/powerpoint/2010/main" val="2343576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CFC37-2179-2F4C-AD69-34340EA675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ED02A3-2DA7-CE46-9C17-DA3C2998A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DA64DC-CB8B-F546-97CE-476BEBD476C3}"/>
              </a:ext>
            </a:extLst>
          </p:cNvPr>
          <p:cNvSpPr>
            <a:spLocks noGrp="1"/>
          </p:cNvSpPr>
          <p:nvPr>
            <p:ph type="dt" sz="half" idx="10"/>
          </p:nvPr>
        </p:nvSpPr>
        <p:spPr/>
        <p:txBody>
          <a:bodyPr/>
          <a:lstStyle/>
          <a:p>
            <a:fld id="{8A8013C5-E59D-904B-9743-76B0D9E2C1C0}" type="datetimeFigureOut">
              <a:rPr lang="en-US" smtClean="0"/>
              <a:t>3/11/20</a:t>
            </a:fld>
            <a:endParaRPr lang="en-US"/>
          </a:p>
        </p:txBody>
      </p:sp>
      <p:sp>
        <p:nvSpPr>
          <p:cNvPr id="5" name="Footer Placeholder 4">
            <a:extLst>
              <a:ext uri="{FF2B5EF4-FFF2-40B4-BE49-F238E27FC236}">
                <a16:creationId xmlns:a16="http://schemas.microsoft.com/office/drawing/2014/main" id="{F0FC5B8A-A34F-8D44-B04D-602B0E0648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E90706-6999-674D-8E93-83D96E6E3F5D}"/>
              </a:ext>
            </a:extLst>
          </p:cNvPr>
          <p:cNvSpPr>
            <a:spLocks noGrp="1"/>
          </p:cNvSpPr>
          <p:nvPr>
            <p:ph type="sldNum" sz="quarter" idx="12"/>
          </p:nvPr>
        </p:nvSpPr>
        <p:spPr/>
        <p:txBody>
          <a:bodyPr/>
          <a:lstStyle/>
          <a:p>
            <a:fld id="{763018CB-35D3-FA40-A21D-F7D270BEBBC5}" type="slidenum">
              <a:rPr lang="en-US" smtClean="0"/>
              <a:t>‹#›</a:t>
            </a:fld>
            <a:endParaRPr lang="en-US"/>
          </a:p>
        </p:txBody>
      </p:sp>
    </p:spTree>
    <p:extLst>
      <p:ext uri="{BB962C8B-B14F-4D97-AF65-F5344CB8AC3E}">
        <p14:creationId xmlns:p14="http://schemas.microsoft.com/office/powerpoint/2010/main" val="2443562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CFAA8-83F0-1B47-BA76-DF7B01D120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8980E7-55C4-2D46-B979-D1D08C25CC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2D69A4-0F87-734F-83F9-109187EE39DA}"/>
              </a:ext>
            </a:extLst>
          </p:cNvPr>
          <p:cNvSpPr>
            <a:spLocks noGrp="1"/>
          </p:cNvSpPr>
          <p:nvPr>
            <p:ph type="dt" sz="half" idx="10"/>
          </p:nvPr>
        </p:nvSpPr>
        <p:spPr/>
        <p:txBody>
          <a:bodyPr/>
          <a:lstStyle/>
          <a:p>
            <a:fld id="{8A8013C5-E59D-904B-9743-76B0D9E2C1C0}" type="datetimeFigureOut">
              <a:rPr lang="en-US" smtClean="0"/>
              <a:t>3/11/20</a:t>
            </a:fld>
            <a:endParaRPr lang="en-US"/>
          </a:p>
        </p:txBody>
      </p:sp>
      <p:sp>
        <p:nvSpPr>
          <p:cNvPr id="5" name="Footer Placeholder 4">
            <a:extLst>
              <a:ext uri="{FF2B5EF4-FFF2-40B4-BE49-F238E27FC236}">
                <a16:creationId xmlns:a16="http://schemas.microsoft.com/office/drawing/2014/main" id="{928751B2-7EFF-D140-8AA3-ADDD263649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1FB8AB-F8E2-2A44-9508-3FCEE4A6C438}"/>
              </a:ext>
            </a:extLst>
          </p:cNvPr>
          <p:cNvSpPr>
            <a:spLocks noGrp="1"/>
          </p:cNvSpPr>
          <p:nvPr>
            <p:ph type="sldNum" sz="quarter" idx="12"/>
          </p:nvPr>
        </p:nvSpPr>
        <p:spPr/>
        <p:txBody>
          <a:bodyPr/>
          <a:lstStyle/>
          <a:p>
            <a:fld id="{763018CB-35D3-FA40-A21D-F7D270BEBBC5}" type="slidenum">
              <a:rPr lang="en-US" smtClean="0"/>
              <a:t>‹#›</a:t>
            </a:fld>
            <a:endParaRPr lang="en-US"/>
          </a:p>
        </p:txBody>
      </p:sp>
    </p:spTree>
    <p:extLst>
      <p:ext uri="{BB962C8B-B14F-4D97-AF65-F5344CB8AC3E}">
        <p14:creationId xmlns:p14="http://schemas.microsoft.com/office/powerpoint/2010/main" val="3182486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14E1E-94E5-D240-BE3C-40A7DA30FD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F4E73D-282B-4A4C-9ACF-EB5CCB79BA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BCF424-454A-BC47-A08A-80650637D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7FE54D-3D90-4248-BC5D-4678DF6FAE51}"/>
              </a:ext>
            </a:extLst>
          </p:cNvPr>
          <p:cNvSpPr>
            <a:spLocks noGrp="1"/>
          </p:cNvSpPr>
          <p:nvPr>
            <p:ph type="dt" sz="half" idx="10"/>
          </p:nvPr>
        </p:nvSpPr>
        <p:spPr/>
        <p:txBody>
          <a:bodyPr/>
          <a:lstStyle/>
          <a:p>
            <a:fld id="{8A8013C5-E59D-904B-9743-76B0D9E2C1C0}" type="datetimeFigureOut">
              <a:rPr lang="en-US" smtClean="0"/>
              <a:t>3/11/20</a:t>
            </a:fld>
            <a:endParaRPr lang="en-US"/>
          </a:p>
        </p:txBody>
      </p:sp>
      <p:sp>
        <p:nvSpPr>
          <p:cNvPr id="6" name="Footer Placeholder 5">
            <a:extLst>
              <a:ext uri="{FF2B5EF4-FFF2-40B4-BE49-F238E27FC236}">
                <a16:creationId xmlns:a16="http://schemas.microsoft.com/office/drawing/2014/main" id="{D5D2E065-6F85-1542-9AE5-C1852CF650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D2FF1E-4DCC-7D44-A7CF-AACB294DE164}"/>
              </a:ext>
            </a:extLst>
          </p:cNvPr>
          <p:cNvSpPr>
            <a:spLocks noGrp="1"/>
          </p:cNvSpPr>
          <p:nvPr>
            <p:ph type="sldNum" sz="quarter" idx="12"/>
          </p:nvPr>
        </p:nvSpPr>
        <p:spPr/>
        <p:txBody>
          <a:bodyPr/>
          <a:lstStyle/>
          <a:p>
            <a:fld id="{763018CB-35D3-FA40-A21D-F7D270BEBBC5}" type="slidenum">
              <a:rPr lang="en-US" smtClean="0"/>
              <a:t>‹#›</a:t>
            </a:fld>
            <a:endParaRPr lang="en-US"/>
          </a:p>
        </p:txBody>
      </p:sp>
    </p:spTree>
    <p:extLst>
      <p:ext uri="{BB962C8B-B14F-4D97-AF65-F5344CB8AC3E}">
        <p14:creationId xmlns:p14="http://schemas.microsoft.com/office/powerpoint/2010/main" val="953959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E292-E625-4849-90E4-7C4BE65E44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414958-5F3C-6544-92E6-116B0529AE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2E6CF5-D203-DD43-9749-9BD50BBD06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943FF7-F3A4-9D48-A595-5418F70A46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FED7B7-1C52-6D48-AB3E-7A39E8B3CA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909280-F6E7-D944-9B74-7A5E810AC8D8}"/>
              </a:ext>
            </a:extLst>
          </p:cNvPr>
          <p:cNvSpPr>
            <a:spLocks noGrp="1"/>
          </p:cNvSpPr>
          <p:nvPr>
            <p:ph type="dt" sz="half" idx="10"/>
          </p:nvPr>
        </p:nvSpPr>
        <p:spPr/>
        <p:txBody>
          <a:bodyPr/>
          <a:lstStyle/>
          <a:p>
            <a:fld id="{8A8013C5-E59D-904B-9743-76B0D9E2C1C0}" type="datetimeFigureOut">
              <a:rPr lang="en-US" smtClean="0"/>
              <a:t>3/11/20</a:t>
            </a:fld>
            <a:endParaRPr lang="en-US"/>
          </a:p>
        </p:txBody>
      </p:sp>
      <p:sp>
        <p:nvSpPr>
          <p:cNvPr id="8" name="Footer Placeholder 7">
            <a:extLst>
              <a:ext uri="{FF2B5EF4-FFF2-40B4-BE49-F238E27FC236}">
                <a16:creationId xmlns:a16="http://schemas.microsoft.com/office/drawing/2014/main" id="{4CF1D558-39DC-E341-99D7-4BF0C51879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612BD4-71BF-6940-B46F-23319DB0E0C0}"/>
              </a:ext>
            </a:extLst>
          </p:cNvPr>
          <p:cNvSpPr>
            <a:spLocks noGrp="1"/>
          </p:cNvSpPr>
          <p:nvPr>
            <p:ph type="sldNum" sz="quarter" idx="12"/>
          </p:nvPr>
        </p:nvSpPr>
        <p:spPr/>
        <p:txBody>
          <a:bodyPr/>
          <a:lstStyle/>
          <a:p>
            <a:fld id="{763018CB-35D3-FA40-A21D-F7D270BEBBC5}" type="slidenum">
              <a:rPr lang="en-US" smtClean="0"/>
              <a:t>‹#›</a:t>
            </a:fld>
            <a:endParaRPr lang="en-US"/>
          </a:p>
        </p:txBody>
      </p:sp>
    </p:spTree>
    <p:extLst>
      <p:ext uri="{BB962C8B-B14F-4D97-AF65-F5344CB8AC3E}">
        <p14:creationId xmlns:p14="http://schemas.microsoft.com/office/powerpoint/2010/main" val="2748524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BA623-E456-0B49-AF56-553FFEE3DD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568793-3FB5-434F-B583-BD716C301C50}"/>
              </a:ext>
            </a:extLst>
          </p:cNvPr>
          <p:cNvSpPr>
            <a:spLocks noGrp="1"/>
          </p:cNvSpPr>
          <p:nvPr>
            <p:ph type="dt" sz="half" idx="10"/>
          </p:nvPr>
        </p:nvSpPr>
        <p:spPr/>
        <p:txBody>
          <a:bodyPr/>
          <a:lstStyle/>
          <a:p>
            <a:fld id="{8A8013C5-E59D-904B-9743-76B0D9E2C1C0}" type="datetimeFigureOut">
              <a:rPr lang="en-US" smtClean="0"/>
              <a:t>3/11/20</a:t>
            </a:fld>
            <a:endParaRPr lang="en-US"/>
          </a:p>
        </p:txBody>
      </p:sp>
      <p:sp>
        <p:nvSpPr>
          <p:cNvPr id="4" name="Footer Placeholder 3">
            <a:extLst>
              <a:ext uri="{FF2B5EF4-FFF2-40B4-BE49-F238E27FC236}">
                <a16:creationId xmlns:a16="http://schemas.microsoft.com/office/drawing/2014/main" id="{3978184E-075F-C64F-8419-8100EB8425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18608D-6B49-CF40-992F-3749CA6431D6}"/>
              </a:ext>
            </a:extLst>
          </p:cNvPr>
          <p:cNvSpPr>
            <a:spLocks noGrp="1"/>
          </p:cNvSpPr>
          <p:nvPr>
            <p:ph type="sldNum" sz="quarter" idx="12"/>
          </p:nvPr>
        </p:nvSpPr>
        <p:spPr/>
        <p:txBody>
          <a:bodyPr/>
          <a:lstStyle/>
          <a:p>
            <a:fld id="{763018CB-35D3-FA40-A21D-F7D270BEBBC5}" type="slidenum">
              <a:rPr lang="en-US" smtClean="0"/>
              <a:t>‹#›</a:t>
            </a:fld>
            <a:endParaRPr lang="en-US"/>
          </a:p>
        </p:txBody>
      </p:sp>
    </p:spTree>
    <p:extLst>
      <p:ext uri="{BB962C8B-B14F-4D97-AF65-F5344CB8AC3E}">
        <p14:creationId xmlns:p14="http://schemas.microsoft.com/office/powerpoint/2010/main" val="109544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278494-EC5C-4248-B4D1-55247D15E8DD}"/>
              </a:ext>
            </a:extLst>
          </p:cNvPr>
          <p:cNvSpPr>
            <a:spLocks noGrp="1"/>
          </p:cNvSpPr>
          <p:nvPr>
            <p:ph type="dt" sz="half" idx="10"/>
          </p:nvPr>
        </p:nvSpPr>
        <p:spPr/>
        <p:txBody>
          <a:bodyPr/>
          <a:lstStyle/>
          <a:p>
            <a:fld id="{8A8013C5-E59D-904B-9743-76B0D9E2C1C0}" type="datetimeFigureOut">
              <a:rPr lang="en-US" smtClean="0"/>
              <a:t>3/11/20</a:t>
            </a:fld>
            <a:endParaRPr lang="en-US"/>
          </a:p>
        </p:txBody>
      </p:sp>
      <p:sp>
        <p:nvSpPr>
          <p:cNvPr id="3" name="Footer Placeholder 2">
            <a:extLst>
              <a:ext uri="{FF2B5EF4-FFF2-40B4-BE49-F238E27FC236}">
                <a16:creationId xmlns:a16="http://schemas.microsoft.com/office/drawing/2014/main" id="{5D45E541-0102-3643-873B-DE7A5EF5B6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84DA75-EB23-A347-BE54-FA956F0D1037}"/>
              </a:ext>
            </a:extLst>
          </p:cNvPr>
          <p:cNvSpPr>
            <a:spLocks noGrp="1"/>
          </p:cNvSpPr>
          <p:nvPr>
            <p:ph type="sldNum" sz="quarter" idx="12"/>
          </p:nvPr>
        </p:nvSpPr>
        <p:spPr/>
        <p:txBody>
          <a:bodyPr/>
          <a:lstStyle/>
          <a:p>
            <a:fld id="{763018CB-35D3-FA40-A21D-F7D270BEBBC5}" type="slidenum">
              <a:rPr lang="en-US" smtClean="0"/>
              <a:t>‹#›</a:t>
            </a:fld>
            <a:endParaRPr lang="en-US"/>
          </a:p>
        </p:txBody>
      </p:sp>
    </p:spTree>
    <p:extLst>
      <p:ext uri="{BB962C8B-B14F-4D97-AF65-F5344CB8AC3E}">
        <p14:creationId xmlns:p14="http://schemas.microsoft.com/office/powerpoint/2010/main" val="2769625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54AE-0C34-AC47-83AA-F5DD5A7870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466FF1-5585-904E-920A-1B7D91F0C9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157452-2AD4-A340-823D-AB42757AF5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C794F3-488B-4C46-975B-E5918A4F940B}"/>
              </a:ext>
            </a:extLst>
          </p:cNvPr>
          <p:cNvSpPr>
            <a:spLocks noGrp="1"/>
          </p:cNvSpPr>
          <p:nvPr>
            <p:ph type="dt" sz="half" idx="10"/>
          </p:nvPr>
        </p:nvSpPr>
        <p:spPr/>
        <p:txBody>
          <a:bodyPr/>
          <a:lstStyle/>
          <a:p>
            <a:fld id="{8A8013C5-E59D-904B-9743-76B0D9E2C1C0}" type="datetimeFigureOut">
              <a:rPr lang="en-US" smtClean="0"/>
              <a:t>3/11/20</a:t>
            </a:fld>
            <a:endParaRPr lang="en-US"/>
          </a:p>
        </p:txBody>
      </p:sp>
      <p:sp>
        <p:nvSpPr>
          <p:cNvPr id="6" name="Footer Placeholder 5">
            <a:extLst>
              <a:ext uri="{FF2B5EF4-FFF2-40B4-BE49-F238E27FC236}">
                <a16:creationId xmlns:a16="http://schemas.microsoft.com/office/drawing/2014/main" id="{73F72737-BDF4-9740-B64D-C51DDE2845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A9B03E-5AE6-A341-8484-0CC9AC253CE5}"/>
              </a:ext>
            </a:extLst>
          </p:cNvPr>
          <p:cNvSpPr>
            <a:spLocks noGrp="1"/>
          </p:cNvSpPr>
          <p:nvPr>
            <p:ph type="sldNum" sz="quarter" idx="12"/>
          </p:nvPr>
        </p:nvSpPr>
        <p:spPr/>
        <p:txBody>
          <a:bodyPr/>
          <a:lstStyle/>
          <a:p>
            <a:fld id="{763018CB-35D3-FA40-A21D-F7D270BEBBC5}" type="slidenum">
              <a:rPr lang="en-US" smtClean="0"/>
              <a:t>‹#›</a:t>
            </a:fld>
            <a:endParaRPr lang="en-US"/>
          </a:p>
        </p:txBody>
      </p:sp>
    </p:spTree>
    <p:extLst>
      <p:ext uri="{BB962C8B-B14F-4D97-AF65-F5344CB8AC3E}">
        <p14:creationId xmlns:p14="http://schemas.microsoft.com/office/powerpoint/2010/main" val="1553834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B0FDF-9105-A44F-902D-270C1044A1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234C7F-51D3-BE45-9EA9-9DC06311C7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BC9B52-F4B9-0144-8243-7802FBC98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13C466-7F20-7647-85F0-E637C822E76B}"/>
              </a:ext>
            </a:extLst>
          </p:cNvPr>
          <p:cNvSpPr>
            <a:spLocks noGrp="1"/>
          </p:cNvSpPr>
          <p:nvPr>
            <p:ph type="dt" sz="half" idx="10"/>
          </p:nvPr>
        </p:nvSpPr>
        <p:spPr/>
        <p:txBody>
          <a:bodyPr/>
          <a:lstStyle/>
          <a:p>
            <a:fld id="{8A8013C5-E59D-904B-9743-76B0D9E2C1C0}" type="datetimeFigureOut">
              <a:rPr lang="en-US" smtClean="0"/>
              <a:t>3/11/20</a:t>
            </a:fld>
            <a:endParaRPr lang="en-US"/>
          </a:p>
        </p:txBody>
      </p:sp>
      <p:sp>
        <p:nvSpPr>
          <p:cNvPr id="6" name="Footer Placeholder 5">
            <a:extLst>
              <a:ext uri="{FF2B5EF4-FFF2-40B4-BE49-F238E27FC236}">
                <a16:creationId xmlns:a16="http://schemas.microsoft.com/office/drawing/2014/main" id="{23E8808F-8DC6-9C47-9DD2-3AB21C50A0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2CCDE9-C5E2-7949-AA63-B66C5D407191}"/>
              </a:ext>
            </a:extLst>
          </p:cNvPr>
          <p:cNvSpPr>
            <a:spLocks noGrp="1"/>
          </p:cNvSpPr>
          <p:nvPr>
            <p:ph type="sldNum" sz="quarter" idx="12"/>
          </p:nvPr>
        </p:nvSpPr>
        <p:spPr/>
        <p:txBody>
          <a:bodyPr/>
          <a:lstStyle/>
          <a:p>
            <a:fld id="{763018CB-35D3-FA40-A21D-F7D270BEBBC5}" type="slidenum">
              <a:rPr lang="en-US" smtClean="0"/>
              <a:t>‹#›</a:t>
            </a:fld>
            <a:endParaRPr lang="en-US"/>
          </a:p>
        </p:txBody>
      </p:sp>
    </p:spTree>
    <p:extLst>
      <p:ext uri="{BB962C8B-B14F-4D97-AF65-F5344CB8AC3E}">
        <p14:creationId xmlns:p14="http://schemas.microsoft.com/office/powerpoint/2010/main" val="3552710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3DC29-8DAE-7343-8A0E-CF59D37FE8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9CCCA4-E9BE-CC47-A855-8873B8BE82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DA24CF-5BC8-2E42-A542-9C3E8570CBF6}"/>
              </a:ext>
            </a:extLst>
          </p:cNvPr>
          <p:cNvSpPr>
            <a:spLocks noGrp="1"/>
          </p:cNvSpPr>
          <p:nvPr>
            <p:ph type="dt" sz="half" idx="10"/>
          </p:nvPr>
        </p:nvSpPr>
        <p:spPr/>
        <p:txBody>
          <a:bodyPr/>
          <a:lstStyle/>
          <a:p>
            <a:fld id="{8A8013C5-E59D-904B-9743-76B0D9E2C1C0}" type="datetimeFigureOut">
              <a:rPr lang="en-US" smtClean="0"/>
              <a:t>3/11/20</a:t>
            </a:fld>
            <a:endParaRPr lang="en-US"/>
          </a:p>
        </p:txBody>
      </p:sp>
      <p:sp>
        <p:nvSpPr>
          <p:cNvPr id="5" name="Footer Placeholder 4">
            <a:extLst>
              <a:ext uri="{FF2B5EF4-FFF2-40B4-BE49-F238E27FC236}">
                <a16:creationId xmlns:a16="http://schemas.microsoft.com/office/drawing/2014/main" id="{FAA4F45C-BB12-1B4E-8432-C3BF2E4D93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AADEB5-EF22-4D41-8895-74C389D3E9F6}"/>
              </a:ext>
            </a:extLst>
          </p:cNvPr>
          <p:cNvSpPr>
            <a:spLocks noGrp="1"/>
          </p:cNvSpPr>
          <p:nvPr>
            <p:ph type="sldNum" sz="quarter" idx="12"/>
          </p:nvPr>
        </p:nvSpPr>
        <p:spPr/>
        <p:txBody>
          <a:bodyPr/>
          <a:lstStyle/>
          <a:p>
            <a:fld id="{763018CB-35D3-FA40-A21D-F7D270BEBBC5}" type="slidenum">
              <a:rPr lang="en-US" smtClean="0"/>
              <a:t>‹#›</a:t>
            </a:fld>
            <a:endParaRPr lang="en-US"/>
          </a:p>
        </p:txBody>
      </p:sp>
    </p:spTree>
    <p:extLst>
      <p:ext uri="{BB962C8B-B14F-4D97-AF65-F5344CB8AC3E}">
        <p14:creationId xmlns:p14="http://schemas.microsoft.com/office/powerpoint/2010/main" val="3246717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EC93E8-D1F8-A547-8743-9E514878D0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B85570-9B11-134A-8D0F-5303C5E62F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087FA8-45CA-7544-94B7-9CA4A8F8E0F4}"/>
              </a:ext>
            </a:extLst>
          </p:cNvPr>
          <p:cNvSpPr>
            <a:spLocks noGrp="1"/>
          </p:cNvSpPr>
          <p:nvPr>
            <p:ph type="dt" sz="half" idx="10"/>
          </p:nvPr>
        </p:nvSpPr>
        <p:spPr/>
        <p:txBody>
          <a:bodyPr/>
          <a:lstStyle/>
          <a:p>
            <a:fld id="{8A8013C5-E59D-904B-9743-76B0D9E2C1C0}" type="datetimeFigureOut">
              <a:rPr lang="en-US" smtClean="0"/>
              <a:t>3/11/20</a:t>
            </a:fld>
            <a:endParaRPr lang="en-US"/>
          </a:p>
        </p:txBody>
      </p:sp>
      <p:sp>
        <p:nvSpPr>
          <p:cNvPr id="5" name="Footer Placeholder 4">
            <a:extLst>
              <a:ext uri="{FF2B5EF4-FFF2-40B4-BE49-F238E27FC236}">
                <a16:creationId xmlns:a16="http://schemas.microsoft.com/office/drawing/2014/main" id="{6CE862D8-3DB5-1745-83EE-E147A5398D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2FC936-0E4D-3E4D-992C-054DFE585E29}"/>
              </a:ext>
            </a:extLst>
          </p:cNvPr>
          <p:cNvSpPr>
            <a:spLocks noGrp="1"/>
          </p:cNvSpPr>
          <p:nvPr>
            <p:ph type="sldNum" sz="quarter" idx="12"/>
          </p:nvPr>
        </p:nvSpPr>
        <p:spPr/>
        <p:txBody>
          <a:bodyPr/>
          <a:lstStyle/>
          <a:p>
            <a:fld id="{763018CB-35D3-FA40-A21D-F7D270BEBBC5}" type="slidenum">
              <a:rPr lang="en-US" smtClean="0"/>
              <a:t>‹#›</a:t>
            </a:fld>
            <a:endParaRPr lang="en-US"/>
          </a:p>
        </p:txBody>
      </p:sp>
    </p:spTree>
    <p:extLst>
      <p:ext uri="{BB962C8B-B14F-4D97-AF65-F5344CB8AC3E}">
        <p14:creationId xmlns:p14="http://schemas.microsoft.com/office/powerpoint/2010/main" val="2623848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lum/>
          </a:blip>
          <a:srcRect/>
          <a:stretch>
            <a:fillRect t="-11000" b="-11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E1F63B-50F0-5E4B-8FD5-52EE883904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C711EE-708C-4C44-86F5-780D9B0F36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5B93AD-C2AA-5244-BBC5-692C3C2F05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8013C5-E59D-904B-9743-76B0D9E2C1C0}" type="datetimeFigureOut">
              <a:rPr lang="en-US" smtClean="0"/>
              <a:t>3/11/20</a:t>
            </a:fld>
            <a:endParaRPr lang="en-US"/>
          </a:p>
        </p:txBody>
      </p:sp>
      <p:sp>
        <p:nvSpPr>
          <p:cNvPr id="5" name="Footer Placeholder 4">
            <a:extLst>
              <a:ext uri="{FF2B5EF4-FFF2-40B4-BE49-F238E27FC236}">
                <a16:creationId xmlns:a16="http://schemas.microsoft.com/office/drawing/2014/main" id="{7E6DD168-A35A-DD41-8362-56350C716A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EE9CAC-84B0-F145-8FC0-747F9F7404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3018CB-35D3-FA40-A21D-F7D270BEBBC5}" type="slidenum">
              <a:rPr lang="en-US" smtClean="0"/>
              <a:t>‹#›</a:t>
            </a:fld>
            <a:endParaRPr lang="en-US"/>
          </a:p>
        </p:txBody>
      </p:sp>
    </p:spTree>
    <p:extLst>
      <p:ext uri="{BB962C8B-B14F-4D97-AF65-F5344CB8AC3E}">
        <p14:creationId xmlns:p14="http://schemas.microsoft.com/office/powerpoint/2010/main" val="363439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image" Target="../media/image2.jpg"/><Relationship Id="rId7" Type="http://schemas.openxmlformats.org/officeDocument/2006/relationships/hyperlink" Target="https://creativecommons.org/licenses/by/3.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en.wikipedia.org/wiki/File:Duke_Humfrey%27s_Library_Interior_5,_Bodleian_Library,_Oxford,_UK_-_Diliff.jpg" TargetMode="External"/><Relationship Id="rId5" Type="http://schemas.openxmlformats.org/officeDocument/2006/relationships/image" Target="../media/image3.jpg"/><Relationship Id="rId4" Type="http://schemas.openxmlformats.org/officeDocument/2006/relationships/hyperlink" Target="https://iblnews.org/the-university-of-glasgow-will-deliver-its-first-online-degree-at-the-end-of-202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twitter.com/pmgoodin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mailto:paul.gooding@glasgow.ac.uk"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legislation.gov.uk/uksi/2013/777/contents/made" TargetMode="External"/><Relationship Id="rId2" Type="http://schemas.openxmlformats.org/officeDocument/2006/relationships/hyperlink" Target="http://eprints.gla.ac.uk/186755/"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4D3D850-2041-4B7C-AED9-54DA385B1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Picture of the University of Glasgow">
            <a:extLst>
              <a:ext uri="{FF2B5EF4-FFF2-40B4-BE49-F238E27FC236}">
                <a16:creationId xmlns:a16="http://schemas.microsoft.com/office/drawing/2014/main" id="{556C603E-28EC-8342-A4B1-E94AF213A811}"/>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1238" r="33428"/>
          <a:stretch/>
        </p:blipFill>
        <p:spPr>
          <a:xfrm>
            <a:off x="20" y="10"/>
            <a:ext cx="6095980" cy="6857990"/>
          </a:xfrm>
          <a:prstGeom prst="rect">
            <a:avLst/>
          </a:prstGeom>
        </p:spPr>
      </p:pic>
      <p:pic>
        <p:nvPicPr>
          <p:cNvPr id="8" name="Picture 7" descr="Picture of the interior of the Bodleian Libraries">
            <a:extLst>
              <a:ext uri="{FF2B5EF4-FFF2-40B4-BE49-F238E27FC236}">
                <a16:creationId xmlns:a16="http://schemas.microsoft.com/office/drawing/2014/main" id="{B9673A8B-5F10-CD49-88FC-C030B44A38F6}"/>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l="13354" r="12424"/>
          <a:stretch/>
        </p:blipFill>
        <p:spPr>
          <a:xfrm>
            <a:off x="6096000" y="10"/>
            <a:ext cx="6096000" cy="6857990"/>
          </a:xfrm>
          <a:prstGeom prst="rect">
            <a:avLst/>
          </a:prstGeom>
        </p:spPr>
      </p:pic>
      <p:sp>
        <p:nvSpPr>
          <p:cNvPr id="16" name="Rectangle 15">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409915" y="1742916"/>
            <a:ext cx="3372170" cy="3372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ame 17">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971277" y="1304278"/>
            <a:ext cx="4249446" cy="4249444"/>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Content Placeholder 2">
            <a:extLst>
              <a:ext uri="{FF2B5EF4-FFF2-40B4-BE49-F238E27FC236}">
                <a16:creationId xmlns:a16="http://schemas.microsoft.com/office/drawing/2014/main" id="{248B2FB0-42F0-0F4C-9D9F-C3D7882994AE}"/>
              </a:ext>
            </a:extLst>
          </p:cNvPr>
          <p:cNvSpPr>
            <a:spLocks noGrp="1"/>
          </p:cNvSpPr>
          <p:nvPr>
            <p:ph type="subTitle" idx="1"/>
          </p:nvPr>
        </p:nvSpPr>
        <p:spPr>
          <a:xfrm>
            <a:off x="4745528" y="4201466"/>
            <a:ext cx="2700944" cy="659993"/>
          </a:xfrm>
          <a:noFill/>
        </p:spPr>
        <p:txBody>
          <a:bodyPr>
            <a:normAutofit/>
          </a:bodyPr>
          <a:lstStyle/>
          <a:p>
            <a:pPr marL="0" indent="0">
              <a:buNone/>
            </a:pPr>
            <a:r>
              <a:rPr lang="en-GB" sz="900" dirty="0" err="1">
                <a:solidFill>
                  <a:srgbClr val="080808"/>
                </a:solidFill>
              </a:rPr>
              <a:t>LISRival</a:t>
            </a:r>
            <a:r>
              <a:rPr lang="en-GB" sz="900" dirty="0">
                <a:solidFill>
                  <a:srgbClr val="080808"/>
                </a:solidFill>
              </a:rPr>
              <a:t> Event 3: 19</a:t>
            </a:r>
            <a:r>
              <a:rPr lang="en-GB" sz="900" baseline="30000" dirty="0">
                <a:solidFill>
                  <a:srgbClr val="080808"/>
                </a:solidFill>
              </a:rPr>
              <a:t>th</a:t>
            </a:r>
            <a:r>
              <a:rPr lang="en-GB" sz="900" dirty="0">
                <a:solidFill>
                  <a:srgbClr val="080808"/>
                </a:solidFill>
              </a:rPr>
              <a:t> March 2020</a:t>
            </a:r>
          </a:p>
          <a:p>
            <a:pPr marL="0" indent="0">
              <a:buNone/>
            </a:pPr>
            <a:r>
              <a:rPr lang="en-GB" sz="900" dirty="0">
                <a:solidFill>
                  <a:srgbClr val="080808"/>
                </a:solidFill>
              </a:rPr>
              <a:t>Paul Gooding (University of Glasgow) and Frankie Wilson (Bodleian Libraries, University of Oxford).</a:t>
            </a:r>
          </a:p>
        </p:txBody>
      </p:sp>
      <p:sp>
        <p:nvSpPr>
          <p:cNvPr id="2" name="Title 1">
            <a:extLst>
              <a:ext uri="{FF2B5EF4-FFF2-40B4-BE49-F238E27FC236}">
                <a16:creationId xmlns:a16="http://schemas.microsoft.com/office/drawing/2014/main" id="{90185974-BB5B-C24A-BB5E-911B33163E96}"/>
              </a:ext>
            </a:extLst>
          </p:cNvPr>
          <p:cNvSpPr>
            <a:spLocks noGrp="1"/>
          </p:cNvSpPr>
          <p:nvPr>
            <p:ph type="ctrTitle"/>
          </p:nvPr>
        </p:nvSpPr>
        <p:spPr>
          <a:xfrm>
            <a:off x="4286858" y="2761554"/>
            <a:ext cx="3618284" cy="1345720"/>
          </a:xfrm>
          <a:noFill/>
        </p:spPr>
        <p:txBody>
          <a:bodyPr anchor="ctr">
            <a:normAutofit/>
          </a:bodyPr>
          <a:lstStyle/>
          <a:p>
            <a:r>
              <a:rPr lang="en-GB" sz="2600" i="1" dirty="0">
                <a:solidFill>
                  <a:srgbClr val="080808"/>
                </a:solidFill>
              </a:rPr>
              <a:t>Digital library futures: the impact of e-legal deposit in the academic sector</a:t>
            </a:r>
            <a:endParaRPr lang="en-GB" sz="2600" dirty="0">
              <a:solidFill>
                <a:srgbClr val="080808"/>
              </a:solidFill>
            </a:endParaRPr>
          </a:p>
        </p:txBody>
      </p:sp>
      <p:sp>
        <p:nvSpPr>
          <p:cNvPr id="6" name="TextBox 5">
            <a:extLst>
              <a:ext uri="{FF2B5EF4-FFF2-40B4-BE49-F238E27FC236}">
                <a16:creationId xmlns:a16="http://schemas.microsoft.com/office/drawing/2014/main" id="{82ABECA6-5E73-A84A-95D1-85AE50F8D7ED}"/>
              </a:ext>
            </a:extLst>
          </p:cNvPr>
          <p:cNvSpPr txBox="1"/>
          <p:nvPr/>
        </p:nvSpPr>
        <p:spPr>
          <a:xfrm>
            <a:off x="3909184" y="6657945"/>
            <a:ext cx="2186816"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s://iblnews.org/the-university-of-glasgow-will-deliver-its-first-online-degree-at-the-end-of-2020/">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7" tooltip="https://creativecommons.org/licenses/by/3.0/">
                  <a:extLst>
                    <a:ext uri="{A12FA001-AC4F-418D-AE19-62706E023703}">
                      <ahyp:hlinkClr xmlns:ahyp="http://schemas.microsoft.com/office/drawing/2018/hyperlinkcolor" val="tx"/>
                    </a:ext>
                  </a:extLst>
                </a:hlinkClick>
              </a:rPr>
              <a:t>CC BY</a:t>
            </a:r>
            <a:endParaRPr lang="en-GB" sz="700">
              <a:solidFill>
                <a:srgbClr val="FFFFFF"/>
              </a:solidFill>
            </a:endParaRPr>
          </a:p>
        </p:txBody>
      </p:sp>
      <p:sp>
        <p:nvSpPr>
          <p:cNvPr id="9" name="TextBox 8">
            <a:extLst>
              <a:ext uri="{FF2B5EF4-FFF2-40B4-BE49-F238E27FC236}">
                <a16:creationId xmlns:a16="http://schemas.microsoft.com/office/drawing/2014/main" id="{636793D6-71A2-6341-9A16-1F0D16238DDD}"/>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6" tooltip="https://en.wikipedia.org/wiki/File:Duke_Humfrey%27s_Library_Interior_5,_Bodleian_Library,_Oxford,_UK_-_Diliff.jpg">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8"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spTree>
    <p:extLst>
      <p:ext uri="{BB962C8B-B14F-4D97-AF65-F5344CB8AC3E}">
        <p14:creationId xmlns:p14="http://schemas.microsoft.com/office/powerpoint/2010/main" val="1216571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33136" y="5091762"/>
            <a:ext cx="7834193" cy="1264588"/>
          </a:xfrm>
        </p:spPr>
        <p:txBody>
          <a:bodyPr anchor="ctr">
            <a:normAutofit/>
          </a:bodyPr>
          <a:lstStyle/>
          <a:p>
            <a:pPr algn="r"/>
            <a:r>
              <a:rPr lang="en-GB" sz="2400" dirty="0"/>
              <a:t>User-Centric Evaluation of Non-Print Legal Deposit in the United Kingdom: the Digital Library Futures Approach</a:t>
            </a:r>
          </a:p>
        </p:txBody>
      </p:sp>
      <p:sp>
        <p:nvSpPr>
          <p:cNvPr id="3" name="Subtitle 2"/>
          <p:cNvSpPr>
            <a:spLocks noGrp="1"/>
          </p:cNvSpPr>
          <p:nvPr>
            <p:ph type="subTitle" idx="1"/>
          </p:nvPr>
        </p:nvSpPr>
        <p:spPr>
          <a:xfrm>
            <a:off x="8499107" y="5091763"/>
            <a:ext cx="2974207" cy="1264587"/>
          </a:xfrm>
        </p:spPr>
        <p:txBody>
          <a:bodyPr anchor="ctr">
            <a:normAutofit/>
          </a:bodyPr>
          <a:lstStyle/>
          <a:p>
            <a:pPr algn="l"/>
            <a:r>
              <a:rPr lang="en-GB" sz="1300"/>
              <a:t>Paul Gooding (University of Glasgow); Melissa Terras (University of Edinburgh); Linda Berube (University of East Anglia);</a:t>
            </a:r>
          </a:p>
          <a:p>
            <a:pPr algn="l"/>
            <a:r>
              <a:rPr lang="en-GB" sz="1300"/>
              <a:t> </a:t>
            </a:r>
            <a:r>
              <a:rPr lang="en-GB" sz="1300">
                <a:hlinkClick r:id="rId3"/>
              </a:rPr>
              <a:t>@pmgooding </a:t>
            </a:r>
            <a:r>
              <a:rPr lang="en-GB" sz="1300"/>
              <a:t> / </a:t>
            </a:r>
            <a:r>
              <a:rPr lang="en-GB" sz="1300">
                <a:hlinkClick r:id="rId4"/>
              </a:rPr>
              <a:t>paul.gooding@glasgow.ac.uk</a:t>
            </a:r>
            <a:r>
              <a:rPr lang="en-GB" sz="1300"/>
              <a:t> </a:t>
            </a:r>
          </a:p>
        </p:txBody>
      </p:sp>
      <p:pic>
        <p:nvPicPr>
          <p:cNvPr id="4" name="Content Placeholder 4">
            <a:extLst>
              <a:ext uri="{FF2B5EF4-FFF2-40B4-BE49-F238E27FC236}">
                <a16:creationId xmlns:a16="http://schemas.microsoft.com/office/drawing/2014/main" id="{151EFC6E-C23A-CB42-8C41-F8E7084B0C73}"/>
              </a:ext>
              <a:ext uri="{C183D7F6-B498-43B3-948B-1728B52AA6E4}">
                <adec:decorative xmlns:adec="http://schemas.microsoft.com/office/drawing/2017/decorative" val="1"/>
              </a:ext>
            </a:extLst>
          </p:cNvPr>
          <p:cNvPicPr>
            <a:picLocks noChangeAspect="1"/>
          </p:cNvPicPr>
          <p:nvPr/>
        </p:nvPicPr>
        <p:blipFill rotWithShape="1">
          <a:blip r:embed="rId5"/>
          <a:srcRect t="30556"/>
          <a:stretch/>
        </p:blipFill>
        <p:spPr>
          <a:xfrm>
            <a:off x="-3983" y="10"/>
            <a:ext cx="12192000" cy="4571990"/>
          </a:xfrm>
          <a:prstGeom prst="rect">
            <a:avLst/>
          </a:prstGeom>
        </p:spPr>
      </p:pic>
      <p:cxnSp>
        <p:nvCxnSpPr>
          <p:cNvPr id="24" name="Straight Connector 23">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720122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77E764-31A3-284E-9BC2-4779A31FB0BF}"/>
              </a:ext>
            </a:extLst>
          </p:cNvPr>
          <p:cNvSpPr>
            <a:spLocks noGrp="1"/>
          </p:cNvSpPr>
          <p:nvPr>
            <p:ph type="title"/>
          </p:nvPr>
        </p:nvSpPr>
        <p:spPr/>
        <p:txBody>
          <a:bodyPr/>
          <a:lstStyle/>
          <a:p>
            <a:r>
              <a:rPr lang="en-US" dirty="0"/>
              <a:t>Talk Outline</a:t>
            </a:r>
          </a:p>
        </p:txBody>
      </p:sp>
      <p:sp>
        <p:nvSpPr>
          <p:cNvPr id="5" name="Content Placeholder 4">
            <a:extLst>
              <a:ext uri="{FF2B5EF4-FFF2-40B4-BE49-F238E27FC236}">
                <a16:creationId xmlns:a16="http://schemas.microsoft.com/office/drawing/2014/main" id="{E15B7CC2-5960-C14A-8737-4DDF53943F78}"/>
              </a:ext>
            </a:extLst>
          </p:cNvPr>
          <p:cNvSpPr>
            <a:spLocks noGrp="1"/>
          </p:cNvSpPr>
          <p:nvPr>
            <p:ph idx="1"/>
          </p:nvPr>
        </p:nvSpPr>
        <p:spPr/>
        <p:txBody>
          <a:bodyPr>
            <a:normAutofit lnSpcReduction="10000"/>
          </a:bodyPr>
          <a:lstStyle/>
          <a:p>
            <a:r>
              <a:rPr lang="en-US" dirty="0"/>
              <a:t>Introduction:</a:t>
            </a:r>
          </a:p>
          <a:p>
            <a:pPr lvl="1"/>
            <a:r>
              <a:rPr lang="en-US" dirty="0"/>
              <a:t>Overview of Digital Library Futures project;</a:t>
            </a:r>
          </a:p>
          <a:p>
            <a:pPr lvl="1"/>
            <a:r>
              <a:rPr lang="en-US" dirty="0"/>
              <a:t>Intro to Non-Print Legal Deposit (NPLD) in the United Kingdom.</a:t>
            </a:r>
          </a:p>
          <a:p>
            <a:r>
              <a:rPr lang="en-US" dirty="0"/>
              <a:t>Project background:</a:t>
            </a:r>
          </a:p>
          <a:p>
            <a:pPr lvl="1"/>
            <a:r>
              <a:rPr lang="en-US" dirty="0"/>
              <a:t>Accounting for access to NPLD;</a:t>
            </a:r>
          </a:p>
          <a:p>
            <a:pPr lvl="1"/>
            <a:r>
              <a:rPr lang="en-US" dirty="0"/>
              <a:t>Defining impact and value in relation to NPLD.</a:t>
            </a:r>
          </a:p>
          <a:p>
            <a:r>
              <a:rPr lang="en-US" dirty="0"/>
              <a:t>Methodology.</a:t>
            </a:r>
          </a:p>
          <a:p>
            <a:r>
              <a:rPr lang="en-US" dirty="0"/>
              <a:t>Findings.</a:t>
            </a:r>
          </a:p>
          <a:p>
            <a:r>
              <a:rPr lang="en-US" dirty="0"/>
              <a:t>Conclusion: Towards User-Centric Evaluation of NPLD.</a:t>
            </a:r>
          </a:p>
          <a:p>
            <a:pPr lvl="1"/>
            <a:r>
              <a:rPr lang="en-US" dirty="0"/>
              <a:t>What skills might this approach require?</a:t>
            </a:r>
          </a:p>
          <a:p>
            <a:pPr lvl="1"/>
            <a:endParaRPr lang="en-US" dirty="0"/>
          </a:p>
        </p:txBody>
      </p:sp>
    </p:spTree>
    <p:extLst>
      <p:ext uri="{BB962C8B-B14F-4D97-AF65-F5344CB8AC3E}">
        <p14:creationId xmlns:p14="http://schemas.microsoft.com/office/powerpoint/2010/main" val="897337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27CD9-9EF3-4914-B464-BD6472554A9D}"/>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a:t>Introduction</a:t>
            </a:r>
            <a:br>
              <a:rPr lang="en-US"/>
            </a:br>
            <a:endParaRPr lang="en-US"/>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E0A07A03-00DA-AC4E-B98A-961DD83E665B}"/>
              </a:ext>
              <a:ext uri="{C183D7F6-B498-43B3-948B-1728B52AA6E4}">
                <adec:decorative xmlns:adec="http://schemas.microsoft.com/office/drawing/2017/decorative" val="1"/>
              </a:ext>
            </a:extLst>
          </p:cNvPr>
          <p:cNvPicPr>
            <a:picLocks noChangeAspect="1"/>
          </p:cNvPicPr>
          <p:nvPr/>
        </p:nvPicPr>
        <p:blipFill rotWithShape="1">
          <a:blip r:embed="rId3"/>
          <a:srcRect l="16307" r="1342"/>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12948912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41125-0D53-6A44-A6FD-B1F8C2F7CD92}"/>
              </a:ext>
            </a:extLst>
          </p:cNvPr>
          <p:cNvSpPr>
            <a:spLocks noGrp="1"/>
          </p:cNvSpPr>
          <p:nvPr>
            <p:ph type="title"/>
          </p:nvPr>
        </p:nvSpPr>
        <p:spPr/>
        <p:txBody>
          <a:bodyPr/>
          <a:lstStyle/>
          <a:p>
            <a:r>
              <a:rPr lang="en-US" dirty="0"/>
              <a:t>A Brief Definitional Aside</a:t>
            </a:r>
          </a:p>
        </p:txBody>
      </p:sp>
      <p:sp>
        <p:nvSpPr>
          <p:cNvPr id="3" name="Content Placeholder 2">
            <a:extLst>
              <a:ext uri="{FF2B5EF4-FFF2-40B4-BE49-F238E27FC236}">
                <a16:creationId xmlns:a16="http://schemas.microsoft.com/office/drawing/2014/main" id="{51AE0495-A02F-754B-9030-EA54EC55D060}"/>
              </a:ext>
            </a:extLst>
          </p:cNvPr>
          <p:cNvSpPr>
            <a:spLocks noGrp="1"/>
          </p:cNvSpPr>
          <p:nvPr>
            <p:ph idx="1"/>
          </p:nvPr>
        </p:nvSpPr>
        <p:spPr/>
        <p:txBody>
          <a:bodyPr/>
          <a:lstStyle/>
          <a:p>
            <a:r>
              <a:rPr lang="en-US" dirty="0"/>
              <a:t>Legal Deposit – “the legal requirement that a person or group submit copies of their publications to a trusted repository or repositories.”</a:t>
            </a:r>
          </a:p>
          <a:p>
            <a:r>
              <a:rPr lang="en-US" b="1" dirty="0"/>
              <a:t>Electronic Legal Deposit: </a:t>
            </a:r>
            <a:r>
              <a:rPr lang="en-US" dirty="0"/>
              <a:t>broad term to denote legal deposit regulations that apply to digital materials.</a:t>
            </a:r>
          </a:p>
          <a:p>
            <a:r>
              <a:rPr lang="en-US" b="1" dirty="0"/>
              <a:t>Non-Print Legal Deposit: </a:t>
            </a:r>
            <a:r>
              <a:rPr lang="en-US" dirty="0"/>
              <a:t>the specific term for the UK’s e-legal deposit regulations.</a:t>
            </a:r>
          </a:p>
          <a:p>
            <a:r>
              <a:rPr lang="en-US" b="1" dirty="0"/>
              <a:t>The Legal Deposit Libraries (Non-Print Works) Regulations 2013 </a:t>
            </a:r>
            <a:r>
              <a:rPr lang="en-US" dirty="0"/>
              <a:t>refer to work </a:t>
            </a:r>
            <a:r>
              <a:rPr lang="en-US" b="1" dirty="0"/>
              <a:t>in writing</a:t>
            </a:r>
            <a:r>
              <a:rPr lang="en-US" dirty="0"/>
              <a:t> – “(a) transmitted by electronic means; (b) received in legible form; and (c) capable of being used for subsequent reference” (2013).</a:t>
            </a:r>
            <a:endParaRPr lang="en-US" b="1" dirty="0"/>
          </a:p>
        </p:txBody>
      </p:sp>
    </p:spTree>
    <p:extLst>
      <p:ext uri="{BB962C8B-B14F-4D97-AF65-F5344CB8AC3E}">
        <p14:creationId xmlns:p14="http://schemas.microsoft.com/office/powerpoint/2010/main" val="4129986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9498" y="908344"/>
            <a:ext cx="5244301" cy="1538130"/>
          </a:xfrm>
        </p:spPr>
        <p:txBody>
          <a:bodyPr>
            <a:normAutofit/>
          </a:bodyPr>
          <a:lstStyle/>
          <a:p>
            <a:r>
              <a:rPr lang="en-US" dirty="0"/>
              <a:t>The </a:t>
            </a:r>
            <a:r>
              <a:rPr lang="en-US" i="1" dirty="0"/>
              <a:t>Digital Library Futures Project</a:t>
            </a:r>
            <a:endParaRPr lang="en-US" dirty="0"/>
          </a:p>
        </p:txBody>
      </p:sp>
      <p:pic>
        <p:nvPicPr>
          <p:cNvPr id="6" name="Picture 5">
            <a:extLst>
              <a:ext uri="{FF2B5EF4-FFF2-40B4-BE49-F238E27FC236}">
                <a16:creationId xmlns:a16="http://schemas.microsoft.com/office/drawing/2014/main" id="{CF500C98-AD75-D447-BC6B-79B974EE34A5}"/>
              </a:ext>
            </a:extLst>
          </p:cNvPr>
          <p:cNvPicPr>
            <a:picLocks noChangeAspect="1"/>
          </p:cNvPicPr>
          <p:nvPr/>
        </p:nvPicPr>
        <p:blipFill>
          <a:blip r:embed="rId3"/>
          <a:stretch>
            <a:fillRect/>
          </a:stretch>
        </p:blipFill>
        <p:spPr>
          <a:xfrm>
            <a:off x="1872998" y="1105165"/>
            <a:ext cx="3267942" cy="1144489"/>
          </a:xfrm>
          <a:prstGeom prst="rect">
            <a:avLst/>
          </a:prstGeom>
        </p:spPr>
      </p:pic>
      <p:sp>
        <p:nvSpPr>
          <p:cNvPr id="3" name="Content Placeholder 2"/>
          <p:cNvSpPr>
            <a:spLocks noGrp="1"/>
          </p:cNvSpPr>
          <p:nvPr>
            <p:ph idx="1"/>
          </p:nvPr>
        </p:nvSpPr>
        <p:spPr>
          <a:xfrm>
            <a:off x="904439" y="2446474"/>
            <a:ext cx="10966104" cy="3890962"/>
          </a:xfrm>
        </p:spPr>
        <p:txBody>
          <a:bodyPr>
            <a:noAutofit/>
          </a:bodyPr>
          <a:lstStyle/>
          <a:p>
            <a:r>
              <a:rPr lang="en-US" sz="2400" dirty="0"/>
              <a:t>Two year AHRC-funded project to investigate the impact of e-Legal Deposit on UK Academic Deposit libraries:</a:t>
            </a:r>
          </a:p>
          <a:p>
            <a:pPr lvl="1"/>
            <a:r>
              <a:rPr lang="en-US" dirty="0"/>
              <a:t>Case study partners: Bodleian Libraries &amp; Cambridge University Library.</a:t>
            </a:r>
          </a:p>
          <a:p>
            <a:r>
              <a:rPr lang="en-US" sz="2400" dirty="0"/>
              <a:t>Focus on academic deposit libraries:</a:t>
            </a:r>
          </a:p>
          <a:p>
            <a:pPr lvl="1"/>
            <a:r>
              <a:rPr lang="en-US" dirty="0"/>
              <a:t>Shift focus away from national libraries and towards the specific problems faced within academic libraries.</a:t>
            </a:r>
          </a:p>
          <a:p>
            <a:r>
              <a:rPr lang="en-US" sz="2400" dirty="0"/>
              <a:t>First ever public user-centric study of the impact of e-legal deposit. </a:t>
            </a:r>
          </a:p>
          <a:p>
            <a:pPr lvl="1"/>
            <a:r>
              <a:rPr lang="en-US" dirty="0"/>
              <a:t>Normally focused on technical, preservation, and long-term aspects of these collections, not contemporary usage.</a:t>
            </a:r>
          </a:p>
          <a:p>
            <a:r>
              <a:rPr lang="en-US" sz="2400" dirty="0"/>
              <a:t>Aim to address several challenges created by tension between user and publisher rights.</a:t>
            </a:r>
          </a:p>
        </p:txBody>
      </p:sp>
    </p:spTree>
    <p:extLst>
      <p:ext uri="{BB962C8B-B14F-4D97-AF65-F5344CB8AC3E}">
        <p14:creationId xmlns:p14="http://schemas.microsoft.com/office/powerpoint/2010/main" val="2854008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3">
            <a:extLst>
              <a:ext uri="{C183D7F6-B498-43B3-948B-1728B52AA6E4}">
                <adec:decorative xmlns:adec="http://schemas.microsoft.com/office/drawing/2017/decorative" val="1"/>
              </a:ext>
            </a:extLst>
          </p:cNvPr>
          <p:cNvPicPr>
            <a:picLocks noGrp="1" noChangeAspect="1"/>
          </p:cNvPicPr>
          <p:nvPr>
            <p:ph idx="1"/>
          </p:nvPr>
        </p:nvPicPr>
        <p:blipFill rotWithShape="1">
          <a:blip r:embed="rId3">
            <a:grayscl/>
            <a:extLst>
              <a:ext uri="{28A0092B-C50C-407E-A947-70E740481C1C}">
                <a14:useLocalDpi xmlns:a14="http://schemas.microsoft.com/office/drawing/2010/main" val="0"/>
              </a:ext>
            </a:extLst>
          </a:blip>
          <a:srcRect t="5283" b="10448"/>
          <a:stretch/>
        </p:blipFill>
        <p:spPr>
          <a:xfrm>
            <a:off x="20" y="10"/>
            <a:ext cx="12191980" cy="6857990"/>
          </a:xfrm>
          <a:prstGeom prst="rect">
            <a:avLst/>
          </a:prstGeom>
        </p:spPr>
      </p:pic>
      <p:sp>
        <p:nvSpPr>
          <p:cNvPr id="2" name="Title 1"/>
          <p:cNvSpPr>
            <a:spLocks noGrp="1"/>
          </p:cNvSpPr>
          <p:nvPr>
            <p:ph type="title"/>
          </p:nvPr>
        </p:nvSpPr>
        <p:spPr>
          <a:xfrm>
            <a:off x="924128" y="365125"/>
            <a:ext cx="2657272" cy="2232160"/>
          </a:xfrm>
        </p:spPr>
        <p:txBody>
          <a:bodyPr vert="horz" lIns="91440" tIns="45720" rIns="91440" bIns="45720" rtlCol="0" anchor="ctr">
            <a:normAutofit/>
          </a:bodyPr>
          <a:lstStyle/>
          <a:p>
            <a:r>
              <a:rPr lang="en-US" sz="4000">
                <a:solidFill>
                  <a:srgbClr val="FFFFFF"/>
                </a:solidFill>
              </a:rPr>
              <a:t>What is Legal Deposit?</a:t>
            </a:r>
          </a:p>
        </p:txBody>
      </p:sp>
      <p:sp>
        <p:nvSpPr>
          <p:cNvPr id="3" name="TextBox 2"/>
          <p:cNvSpPr txBox="1"/>
          <p:nvPr/>
        </p:nvSpPr>
        <p:spPr>
          <a:xfrm>
            <a:off x="6831045" y="6488668"/>
            <a:ext cx="5360955" cy="369332"/>
          </a:xfrm>
          <a:prstGeom prst="rect">
            <a:avLst/>
          </a:prstGeom>
          <a:noFill/>
        </p:spPr>
        <p:txBody>
          <a:bodyPr wrap="none" rtlCol="0">
            <a:spAutoFit/>
          </a:bodyPr>
          <a:lstStyle/>
          <a:p>
            <a:r>
              <a:rPr lang="en-US" dirty="0">
                <a:solidFill>
                  <a:schemeClr val="bg1"/>
                </a:solidFill>
              </a:rPr>
              <a:t>https://</a:t>
            </a:r>
            <a:r>
              <a:rPr lang="en-US" dirty="0" err="1">
                <a:solidFill>
                  <a:schemeClr val="bg1"/>
                </a:solidFill>
              </a:rPr>
              <a:t>www.flickr.com</a:t>
            </a:r>
            <a:r>
              <a:rPr lang="en-US" dirty="0">
                <a:solidFill>
                  <a:schemeClr val="bg1"/>
                </a:solidFill>
              </a:rPr>
              <a:t>/photos/</a:t>
            </a:r>
            <a:r>
              <a:rPr lang="en-US" dirty="0" err="1">
                <a:solidFill>
                  <a:schemeClr val="bg1"/>
                </a:solidFill>
              </a:rPr>
              <a:t>pimthida</a:t>
            </a:r>
            <a:r>
              <a:rPr lang="en-US" dirty="0">
                <a:solidFill>
                  <a:schemeClr val="bg1"/>
                </a:solidFill>
              </a:rPr>
              <a:t>/9438755028/</a:t>
            </a:r>
          </a:p>
        </p:txBody>
      </p:sp>
      <p:sp>
        <p:nvSpPr>
          <p:cNvPr id="8" name="Content Placeholder 2"/>
          <p:cNvSpPr txBox="1">
            <a:spLocks/>
          </p:cNvSpPr>
          <p:nvPr/>
        </p:nvSpPr>
        <p:spPr>
          <a:xfrm>
            <a:off x="4524355" y="704575"/>
            <a:ext cx="6586489" cy="5256610"/>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Legal Deposit – “the legal requirement that a person or group submit copies of their publications to a trusted repository or repositories.”</a:t>
            </a:r>
          </a:p>
          <a:p>
            <a:r>
              <a:rPr lang="en-US" b="1" dirty="0"/>
              <a:t>Electronic Legal Deposit: </a:t>
            </a:r>
            <a:r>
              <a:rPr lang="en-US" dirty="0"/>
              <a:t>broad term to denote legal deposit regulations that apply to digital materials.</a:t>
            </a:r>
          </a:p>
          <a:p>
            <a:r>
              <a:rPr lang="en-US" b="1" dirty="0"/>
              <a:t>Non-Print Legal Deposit: </a:t>
            </a:r>
            <a:r>
              <a:rPr lang="en-US" dirty="0"/>
              <a:t>the specific term for the UK’s e-legal deposit regulations.</a:t>
            </a:r>
          </a:p>
          <a:p>
            <a:r>
              <a:rPr lang="en-US" b="1" dirty="0"/>
              <a:t>The Legal Deposit Libraries (Non-Print Works) Regulations 2013 </a:t>
            </a:r>
            <a:r>
              <a:rPr lang="en-US" dirty="0"/>
              <a:t>refer to work </a:t>
            </a:r>
            <a:r>
              <a:rPr lang="en-US" b="1" dirty="0"/>
              <a:t>in writing</a:t>
            </a:r>
            <a:r>
              <a:rPr lang="en-US" dirty="0"/>
              <a:t> – “(a) transmitted by electronic means; (b) received in legible form; and (c) capable of being used for subsequent reference” (2013).</a:t>
            </a:r>
          </a:p>
        </p:txBody>
      </p:sp>
    </p:spTree>
    <p:extLst>
      <p:ext uri="{BB962C8B-B14F-4D97-AF65-F5344CB8AC3E}">
        <p14:creationId xmlns:p14="http://schemas.microsoft.com/office/powerpoint/2010/main" val="1424251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 picture of Sir Thomas Bodley"/>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526099" y="803049"/>
            <a:ext cx="1583809" cy="247074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26" name="Picture 2" descr="The mark of the Stationer's Company"/>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248951" y="3461344"/>
            <a:ext cx="2138105" cy="2438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116878" y="629266"/>
            <a:ext cx="6422849" cy="1676603"/>
          </a:xfrm>
        </p:spPr>
        <p:txBody>
          <a:bodyPr>
            <a:normAutofit/>
          </a:bodyPr>
          <a:lstStyle/>
          <a:p>
            <a:r>
              <a:rPr lang="en-US" dirty="0"/>
              <a:t>The Origins of UK Legal Deposit</a:t>
            </a:r>
          </a:p>
        </p:txBody>
      </p:sp>
      <p:sp>
        <p:nvSpPr>
          <p:cNvPr id="3" name="Content Placeholder 2"/>
          <p:cNvSpPr>
            <a:spLocks noGrp="1"/>
          </p:cNvSpPr>
          <p:nvPr>
            <p:ph idx="1"/>
          </p:nvPr>
        </p:nvSpPr>
        <p:spPr>
          <a:xfrm>
            <a:off x="3572933" y="2099734"/>
            <a:ext cx="8619067" cy="4124086"/>
          </a:xfrm>
        </p:spPr>
        <p:txBody>
          <a:bodyPr>
            <a:noAutofit/>
          </a:bodyPr>
          <a:lstStyle/>
          <a:p>
            <a:pPr>
              <a:lnSpc>
                <a:spcPct val="80000"/>
              </a:lnSpc>
            </a:pPr>
            <a:r>
              <a:rPr lang="en-US" sz="2400" dirty="0"/>
              <a:t>1610: Informal agreement between Sir Thomas Bodley (founder of the Bodleian Library) and the Stationer’s Company:</a:t>
            </a:r>
          </a:p>
          <a:p>
            <a:pPr lvl="1">
              <a:lnSpc>
                <a:spcPct val="80000"/>
              </a:lnSpc>
            </a:pPr>
            <a:r>
              <a:rPr lang="en-US" dirty="0"/>
              <a:t>Bodleian could claim a copy of everything printed under Royal License.</a:t>
            </a:r>
          </a:p>
          <a:p>
            <a:pPr>
              <a:lnSpc>
                <a:spcPct val="80000"/>
              </a:lnSpc>
            </a:pPr>
            <a:r>
              <a:rPr lang="en-US" sz="2400" dirty="0"/>
              <a:t>1662: First legal framework for legal deposit in the UK </a:t>
            </a:r>
            <a:r>
              <a:rPr lang="mr-IN" sz="2400" dirty="0"/>
              <a:t>–</a:t>
            </a:r>
            <a:r>
              <a:rPr lang="en-US" sz="2400" dirty="0"/>
              <a:t> extended Royal License to Cambridge University Library.</a:t>
            </a:r>
          </a:p>
          <a:p>
            <a:pPr>
              <a:lnSpc>
                <a:spcPct val="80000"/>
              </a:lnSpc>
            </a:pPr>
            <a:r>
              <a:rPr lang="en-US" sz="2400" dirty="0"/>
              <a:t>1709/1710: Copyright Act under Queen Anne.</a:t>
            </a:r>
          </a:p>
          <a:p>
            <a:pPr>
              <a:lnSpc>
                <a:spcPct val="80000"/>
              </a:lnSpc>
            </a:pPr>
            <a:r>
              <a:rPr lang="en-US" sz="2400" dirty="0"/>
              <a:t>1753: Establishment of British Museum;</a:t>
            </a:r>
          </a:p>
          <a:p>
            <a:pPr lvl="1">
              <a:lnSpc>
                <a:spcPct val="80000"/>
              </a:lnSpc>
            </a:pPr>
            <a:r>
              <a:rPr lang="en-US" dirty="0"/>
              <a:t>Until this date the Bodleian Cambridge University Libraries were the de facto national libraries of the United Kingdom.</a:t>
            </a:r>
          </a:p>
          <a:p>
            <a:pPr>
              <a:lnSpc>
                <a:spcPct val="80000"/>
              </a:lnSpc>
            </a:pPr>
            <a:r>
              <a:rPr lang="en-GB" sz="2400" dirty="0"/>
              <a:t>1911: Copyright Act.</a:t>
            </a:r>
          </a:p>
          <a:p>
            <a:pPr>
              <a:lnSpc>
                <a:spcPct val="80000"/>
              </a:lnSpc>
            </a:pPr>
            <a:r>
              <a:rPr lang="en-GB" sz="2400" dirty="0"/>
              <a:t>1911-2013: Various minor changes, until…</a:t>
            </a:r>
            <a:endParaRPr lang="en-US" sz="2400" dirty="0"/>
          </a:p>
        </p:txBody>
      </p:sp>
    </p:spTree>
    <p:extLst>
      <p:ext uri="{BB962C8B-B14F-4D97-AF65-F5344CB8AC3E}">
        <p14:creationId xmlns:p14="http://schemas.microsoft.com/office/powerpoint/2010/main" val="1974202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365125"/>
            <a:ext cx="5120114" cy="1692794"/>
          </a:xfrm>
        </p:spPr>
        <p:txBody>
          <a:bodyPr>
            <a:normAutofit fontScale="90000"/>
          </a:bodyPr>
          <a:lstStyle/>
          <a:p>
            <a:r>
              <a:rPr lang="en-US" dirty="0"/>
              <a:t>“Non-Print Legal Deposit” in the United Kingdom</a:t>
            </a:r>
          </a:p>
        </p:txBody>
      </p:sp>
      <p:sp>
        <p:nvSpPr>
          <p:cNvPr id="3" name="Content Placeholder 2"/>
          <p:cNvSpPr>
            <a:spLocks noGrp="1"/>
          </p:cNvSpPr>
          <p:nvPr>
            <p:ph idx="1"/>
          </p:nvPr>
        </p:nvSpPr>
        <p:spPr>
          <a:xfrm>
            <a:off x="655321" y="2575034"/>
            <a:ext cx="5120113" cy="3462228"/>
          </a:xfrm>
        </p:spPr>
        <p:txBody>
          <a:bodyPr>
            <a:normAutofit/>
          </a:bodyPr>
          <a:lstStyle/>
          <a:p>
            <a:pPr>
              <a:lnSpc>
                <a:spcPct val="80000"/>
              </a:lnSpc>
            </a:pPr>
            <a:r>
              <a:rPr lang="en-US" sz="1700" dirty="0"/>
              <a:t>“Legal Deposit Libraries (Non-Print) Regulations 2013”:</a:t>
            </a:r>
          </a:p>
          <a:p>
            <a:pPr lvl="1">
              <a:lnSpc>
                <a:spcPct val="80000"/>
              </a:lnSpc>
            </a:pPr>
            <a:r>
              <a:rPr lang="en-US" sz="1700" dirty="0"/>
              <a:t>Bring electronic publications into line with printed materials, and cover:</a:t>
            </a:r>
          </a:p>
          <a:p>
            <a:pPr lvl="2">
              <a:lnSpc>
                <a:spcPct val="80000"/>
              </a:lnSpc>
            </a:pPr>
            <a:r>
              <a:rPr lang="en-US" sz="1700" dirty="0"/>
              <a:t>Websites;</a:t>
            </a:r>
          </a:p>
          <a:p>
            <a:pPr lvl="2">
              <a:lnSpc>
                <a:spcPct val="80000"/>
              </a:lnSpc>
            </a:pPr>
            <a:r>
              <a:rPr lang="en-US" sz="1700" dirty="0"/>
              <a:t>e-Journals;</a:t>
            </a:r>
          </a:p>
          <a:p>
            <a:pPr lvl="2">
              <a:lnSpc>
                <a:spcPct val="80000"/>
              </a:lnSpc>
            </a:pPr>
            <a:r>
              <a:rPr lang="en-US" sz="1700" dirty="0"/>
              <a:t>e-Books;</a:t>
            </a:r>
          </a:p>
          <a:p>
            <a:pPr lvl="2">
              <a:lnSpc>
                <a:spcPct val="80000"/>
              </a:lnSpc>
            </a:pPr>
            <a:r>
              <a:rPr lang="en-US" sz="1700" dirty="0"/>
              <a:t>Digital Newspapers;</a:t>
            </a:r>
          </a:p>
          <a:p>
            <a:pPr lvl="2">
              <a:lnSpc>
                <a:spcPct val="80000"/>
              </a:lnSpc>
            </a:pPr>
            <a:r>
              <a:rPr lang="en-US" sz="1700" dirty="0"/>
              <a:t>Digital Maps.</a:t>
            </a:r>
          </a:p>
          <a:p>
            <a:pPr>
              <a:lnSpc>
                <a:spcPct val="80000"/>
              </a:lnSpc>
            </a:pPr>
            <a:r>
              <a:rPr lang="en-US" sz="1700" dirty="0"/>
              <a:t>Users can access electronic materials within the six legal deposit libraries.</a:t>
            </a:r>
          </a:p>
          <a:p>
            <a:pPr>
              <a:lnSpc>
                <a:spcPct val="80000"/>
              </a:lnSpc>
            </a:pPr>
            <a:r>
              <a:rPr lang="en-US" sz="1700" dirty="0"/>
              <a:t>But what are the access protocols, and how does this affect data collection?</a:t>
            </a:r>
          </a:p>
        </p:txBody>
      </p:sp>
      <p:sp>
        <p:nvSpPr>
          <p:cNvPr id="6" name="Rectangle 5"/>
          <p:cNvSpPr/>
          <p:nvPr/>
        </p:nvSpPr>
        <p:spPr>
          <a:xfrm>
            <a:off x="9534634" y="6488668"/>
            <a:ext cx="2471446" cy="369332"/>
          </a:xfrm>
          <a:prstGeom prst="rect">
            <a:avLst/>
          </a:prstGeom>
        </p:spPr>
        <p:txBody>
          <a:bodyPr wrap="none">
            <a:spAutoFit/>
          </a:bodyPr>
          <a:lstStyle/>
          <a:p>
            <a:r>
              <a:rPr lang="en-US" dirty="0"/>
              <a:t>https://</a:t>
            </a:r>
            <a:r>
              <a:rPr lang="en-US" dirty="0" err="1"/>
              <a:t>flic.kr</a:t>
            </a:r>
            <a:r>
              <a:rPr lang="en-US" dirty="0"/>
              <a:t>/p/</a:t>
            </a:r>
            <a:r>
              <a:rPr lang="en-US" dirty="0" err="1"/>
              <a:t>fgBmVV</a:t>
            </a:r>
            <a:endParaRPr lang="en-US" dirty="0"/>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5434" y="0"/>
            <a:ext cx="6416566" cy="6858000"/>
          </a:xfrm>
          <a:prstGeom prst="rect">
            <a:avLst/>
          </a:prstGeom>
        </p:spPr>
      </p:pic>
    </p:spTree>
    <p:extLst>
      <p:ext uri="{BB962C8B-B14F-4D97-AF65-F5344CB8AC3E}">
        <p14:creationId xmlns:p14="http://schemas.microsoft.com/office/powerpoint/2010/main" val="3938112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392AA2-C2D9-4D56-8A73-F31F217221B3}"/>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a:t>Project Background</a:t>
            </a:r>
          </a:p>
        </p:txBody>
      </p:sp>
      <p:sp>
        <p:nvSpPr>
          <p:cNvPr id="9"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50BF2592-5219-FE4F-B11C-511BC2F1508E}"/>
              </a:ext>
              <a:ext uri="{C183D7F6-B498-43B3-948B-1728B52AA6E4}">
                <adec:decorative xmlns:adec="http://schemas.microsoft.com/office/drawing/2017/decorative" val="1"/>
              </a:ext>
            </a:extLst>
          </p:cNvPr>
          <p:cNvPicPr>
            <a:picLocks noChangeAspect="1"/>
          </p:cNvPicPr>
          <p:nvPr/>
        </p:nvPicPr>
        <p:blipFill rotWithShape="1">
          <a:blip r:embed="rId3"/>
          <a:srcRect l="18088"/>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6368462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5B49D-DDBE-7E45-915D-163E5E367239}"/>
              </a:ext>
            </a:extLst>
          </p:cNvPr>
          <p:cNvSpPr>
            <a:spLocks noGrp="1"/>
          </p:cNvSpPr>
          <p:nvPr>
            <p:ph type="title"/>
          </p:nvPr>
        </p:nvSpPr>
        <p:spPr/>
        <p:txBody>
          <a:bodyPr/>
          <a:lstStyle/>
          <a:p>
            <a:r>
              <a:rPr lang="en-US" dirty="0"/>
              <a:t>Access to NPLD Materials in the UK</a:t>
            </a:r>
          </a:p>
        </p:txBody>
      </p:sp>
      <p:sp>
        <p:nvSpPr>
          <p:cNvPr id="3" name="Content Placeholder 2">
            <a:extLst>
              <a:ext uri="{FF2B5EF4-FFF2-40B4-BE49-F238E27FC236}">
                <a16:creationId xmlns:a16="http://schemas.microsoft.com/office/drawing/2014/main" id="{513F2FC1-8637-8E46-8D16-ABA19A839E82}"/>
              </a:ext>
            </a:extLst>
          </p:cNvPr>
          <p:cNvSpPr>
            <a:spLocks noGrp="1"/>
          </p:cNvSpPr>
          <p:nvPr>
            <p:ph idx="1"/>
          </p:nvPr>
        </p:nvSpPr>
        <p:spPr>
          <a:xfrm>
            <a:off x="0" y="1429790"/>
            <a:ext cx="12192000" cy="5428210"/>
          </a:xfrm>
        </p:spPr>
        <p:txBody>
          <a:bodyPr>
            <a:normAutofit fontScale="62500" lnSpcReduction="20000"/>
          </a:bodyPr>
          <a:lstStyle/>
          <a:p>
            <a:pPr marL="0" lvl="0" indent="0">
              <a:buNone/>
            </a:pPr>
            <a:r>
              <a:rPr lang="en-US" sz="4000" dirty="0"/>
              <a:t>1.) </a:t>
            </a:r>
            <a:r>
              <a:rPr lang="en-GB" sz="4000" dirty="0"/>
              <a:t>Reader access to NPLD materials is limited to computer terminals located on premises controlled by the legal deposit libraries (part 1, regulation 2).</a:t>
            </a:r>
          </a:p>
          <a:p>
            <a:pPr marL="0" lvl="0" indent="0">
              <a:buNone/>
            </a:pPr>
            <a:r>
              <a:rPr lang="en-GB" sz="4000" dirty="0"/>
              <a:t>2.) Materials must only be accessible concurrently to readers via one computer at each legal deposit library (part 4, regulation 23). </a:t>
            </a:r>
          </a:p>
          <a:p>
            <a:pPr marL="0" lvl="0" indent="0">
              <a:buNone/>
            </a:pPr>
            <a:r>
              <a:rPr lang="en-GB" sz="4000" dirty="0"/>
              <a:t>3.) For materials published online, seven days must elapse between the date of delivery of that material, and the date on which it is made available (part 4, regulation 24).</a:t>
            </a:r>
          </a:p>
          <a:p>
            <a:pPr marL="0" lvl="0" indent="0">
              <a:buNone/>
            </a:pPr>
            <a:r>
              <a:rPr lang="en-GB" sz="4000" dirty="0"/>
              <a:t>4.) A copyright owner may request in writing that certain materials should be embargoed for a specific period. Deposit libraries are bound to comply with such requests, provided that: </a:t>
            </a:r>
          </a:p>
          <a:p>
            <a:pPr lvl="1"/>
            <a:r>
              <a:rPr lang="en-GB" sz="3800" dirty="0"/>
              <a:t>The period for which materials are withheld is limited to three years from the date of the request;</a:t>
            </a:r>
          </a:p>
          <a:p>
            <a:pPr lvl="1"/>
            <a:r>
              <a:rPr lang="en-GB" sz="3800" dirty="0"/>
              <a:t>The deposit library is satisfied that, during the requested timeframe, viewing of the relevant materials by readers would, or would be likely to, “unreasonably prejudice the interests of the person making the request” (part 4, regulation 25).</a:t>
            </a:r>
          </a:p>
          <a:p>
            <a:pPr marL="0" lvl="0" indent="0">
              <a:buNone/>
            </a:pPr>
            <a:r>
              <a:rPr lang="en-GB" sz="4000" dirty="0"/>
              <a:t>5.) Deposit libraries are permitted to produce and allow access to copies of non-print work on their premises for a visually impaired person, if copies of the relevant material are not commercially available in an accessible form (part 4, regulation 26).</a:t>
            </a:r>
          </a:p>
          <a:p>
            <a:pPr marL="0" indent="0">
              <a:buNone/>
            </a:pPr>
            <a:endParaRPr lang="en-US" dirty="0"/>
          </a:p>
        </p:txBody>
      </p:sp>
    </p:spTree>
    <p:extLst>
      <p:ext uri="{BB962C8B-B14F-4D97-AF65-F5344CB8AC3E}">
        <p14:creationId xmlns:p14="http://schemas.microsoft.com/office/powerpoint/2010/main" val="2393652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75808-6A6C-5747-AB8B-84A7EF6A106B}"/>
              </a:ext>
            </a:extLst>
          </p:cNvPr>
          <p:cNvSpPr>
            <a:spLocks noGrp="1"/>
          </p:cNvSpPr>
          <p:nvPr>
            <p:ph type="title"/>
          </p:nvPr>
        </p:nvSpPr>
        <p:spPr/>
        <p:txBody>
          <a:bodyPr/>
          <a:lstStyle/>
          <a:p>
            <a:r>
              <a:rPr lang="en-US" dirty="0"/>
              <a:t>1.) NPLD in academic deposit libraries has been under-investigated</a:t>
            </a:r>
          </a:p>
        </p:txBody>
      </p:sp>
      <p:sp>
        <p:nvSpPr>
          <p:cNvPr id="3" name="Content Placeholder 2">
            <a:extLst>
              <a:ext uri="{FF2B5EF4-FFF2-40B4-BE49-F238E27FC236}">
                <a16:creationId xmlns:a16="http://schemas.microsoft.com/office/drawing/2014/main" id="{9604163E-5150-1C4B-BF9F-7A49C205F3C9}"/>
              </a:ext>
            </a:extLst>
          </p:cNvPr>
          <p:cNvSpPr>
            <a:spLocks noGrp="1"/>
          </p:cNvSpPr>
          <p:nvPr>
            <p:ph idx="1"/>
          </p:nvPr>
        </p:nvSpPr>
        <p:spPr/>
        <p:txBody>
          <a:bodyPr/>
          <a:lstStyle/>
          <a:p>
            <a:r>
              <a:rPr lang="en-US" dirty="0"/>
              <a:t>Focus to date upon “four pillars”:</a:t>
            </a:r>
          </a:p>
          <a:p>
            <a:pPr lvl="1"/>
            <a:r>
              <a:rPr lang="en-US" dirty="0"/>
              <a:t>Collection development, including selection and metadata;</a:t>
            </a:r>
          </a:p>
          <a:p>
            <a:pPr lvl="1"/>
            <a:r>
              <a:rPr lang="en-US" dirty="0"/>
              <a:t>Long-term digital preservation of NPLD materials;</a:t>
            </a:r>
          </a:p>
          <a:p>
            <a:pPr lvl="1"/>
            <a:r>
              <a:rPr lang="en-US" dirty="0"/>
              <a:t>Aspects of technical implementation, including systems, capture, ingest, and standards;</a:t>
            </a:r>
          </a:p>
          <a:p>
            <a:pPr lvl="1"/>
            <a:r>
              <a:rPr lang="en-US" dirty="0"/>
              <a:t>Regulatory aspects, including observations on the development of NPLD regulations.</a:t>
            </a:r>
          </a:p>
          <a:p>
            <a:pPr marL="0" indent="0">
              <a:buNone/>
            </a:pPr>
            <a:endParaRPr lang="en-US" dirty="0"/>
          </a:p>
        </p:txBody>
      </p:sp>
    </p:spTree>
    <p:extLst>
      <p:ext uri="{BB962C8B-B14F-4D97-AF65-F5344CB8AC3E}">
        <p14:creationId xmlns:p14="http://schemas.microsoft.com/office/powerpoint/2010/main" val="2858744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E6E71-A8E7-9E42-80B4-E4DB1B8AAE11}"/>
              </a:ext>
            </a:extLst>
          </p:cNvPr>
          <p:cNvSpPr>
            <a:spLocks noGrp="1"/>
          </p:cNvSpPr>
          <p:nvPr>
            <p:ph type="title"/>
          </p:nvPr>
        </p:nvSpPr>
        <p:spPr/>
        <p:txBody>
          <a:bodyPr/>
          <a:lstStyle/>
          <a:p>
            <a:r>
              <a:rPr lang="en-US" dirty="0"/>
              <a:t>2.) Very little data has been published on the users of NPLD collections.</a:t>
            </a:r>
          </a:p>
        </p:txBody>
      </p:sp>
      <p:sp>
        <p:nvSpPr>
          <p:cNvPr id="3" name="Content Placeholder 2">
            <a:extLst>
              <a:ext uri="{FF2B5EF4-FFF2-40B4-BE49-F238E27FC236}">
                <a16:creationId xmlns:a16="http://schemas.microsoft.com/office/drawing/2014/main" id="{D7522074-BC49-384A-B97B-D6B3EB3ECAA7}"/>
              </a:ext>
            </a:extLst>
          </p:cNvPr>
          <p:cNvSpPr>
            <a:spLocks noGrp="1"/>
          </p:cNvSpPr>
          <p:nvPr>
            <p:ph idx="1"/>
          </p:nvPr>
        </p:nvSpPr>
        <p:spPr/>
        <p:txBody>
          <a:bodyPr/>
          <a:lstStyle/>
          <a:p>
            <a:r>
              <a:rPr lang="en-US" dirty="0"/>
              <a:t>Users have not been investigated with the same </a:t>
            </a:r>
            <a:r>
              <a:rPr lang="en-US" dirty="0" err="1"/>
              <a:t>rigour</a:t>
            </a:r>
            <a:r>
              <a:rPr lang="en-US" dirty="0"/>
              <a:t> as other aspects of NPLD.</a:t>
            </a:r>
          </a:p>
          <a:p>
            <a:r>
              <a:rPr lang="en-US" dirty="0"/>
              <a:t>Only two studies have focused on access to materials covered by e-legal deposit:	</a:t>
            </a:r>
          </a:p>
          <a:p>
            <a:pPr lvl="1"/>
            <a:r>
              <a:rPr lang="en-US" dirty="0"/>
              <a:t>Helen </a:t>
            </a:r>
            <a:r>
              <a:rPr lang="en-US" dirty="0" err="1"/>
              <a:t>Hockx</a:t>
            </a:r>
            <a:r>
              <a:rPr lang="en-US" dirty="0"/>
              <a:t>-Yu (2014) – scholarly use of the UK Web Archive;</a:t>
            </a:r>
          </a:p>
          <a:p>
            <a:pPr lvl="2"/>
            <a:r>
              <a:rPr lang="en-US" dirty="0"/>
              <a:t>Found access problematic due to regulatory restrictions and the presence of a single use case.</a:t>
            </a:r>
          </a:p>
          <a:p>
            <a:pPr lvl="1"/>
            <a:r>
              <a:rPr lang="en-US" dirty="0"/>
              <a:t>Georgi </a:t>
            </a:r>
            <a:r>
              <a:rPr lang="en-US" dirty="0" err="1"/>
              <a:t>Alexandrov</a:t>
            </a:r>
            <a:r>
              <a:rPr lang="en-US" dirty="0"/>
              <a:t> (2018) – outline of access to e-legal deposit across European nations.</a:t>
            </a:r>
          </a:p>
          <a:p>
            <a:pPr lvl="2"/>
            <a:r>
              <a:rPr lang="en-US" dirty="0"/>
              <a:t>Use case for e-legal deposit termed “e-reading”.</a:t>
            </a:r>
          </a:p>
          <a:p>
            <a:pPr lvl="2"/>
            <a:r>
              <a:rPr lang="en-US" dirty="0"/>
              <a:t>Predicted a move towards more liberal access in future.</a:t>
            </a:r>
          </a:p>
        </p:txBody>
      </p:sp>
    </p:spTree>
    <p:extLst>
      <p:ext uri="{BB962C8B-B14F-4D97-AF65-F5344CB8AC3E}">
        <p14:creationId xmlns:p14="http://schemas.microsoft.com/office/powerpoint/2010/main" val="2001884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38F99-8D96-D24C-87E4-2F9A7D21F7D0}"/>
              </a:ext>
            </a:extLst>
          </p:cNvPr>
          <p:cNvSpPr>
            <a:spLocks noGrp="1"/>
          </p:cNvSpPr>
          <p:nvPr>
            <p:ph type="title"/>
          </p:nvPr>
        </p:nvSpPr>
        <p:spPr/>
        <p:txBody>
          <a:bodyPr/>
          <a:lstStyle/>
          <a:p>
            <a:r>
              <a:rPr lang="en-US" dirty="0"/>
              <a:t>User-Centric Evaluation of NPLD: Underlying Principles</a:t>
            </a:r>
          </a:p>
        </p:txBody>
      </p:sp>
      <p:sp>
        <p:nvSpPr>
          <p:cNvPr id="3" name="Content Placeholder 2">
            <a:extLst>
              <a:ext uri="{FF2B5EF4-FFF2-40B4-BE49-F238E27FC236}">
                <a16:creationId xmlns:a16="http://schemas.microsoft.com/office/drawing/2014/main" id="{F03C06C2-8F10-0449-8867-ECDDEAA5AACD}"/>
              </a:ext>
            </a:extLst>
          </p:cNvPr>
          <p:cNvSpPr>
            <a:spLocks noGrp="1"/>
          </p:cNvSpPr>
          <p:nvPr>
            <p:ph idx="1"/>
          </p:nvPr>
        </p:nvSpPr>
        <p:spPr/>
        <p:txBody>
          <a:bodyPr>
            <a:normAutofit fontScale="92500" lnSpcReduction="20000"/>
          </a:bodyPr>
          <a:lstStyle/>
          <a:p>
            <a:r>
              <a:rPr lang="en-US" dirty="0"/>
              <a:t>Two overlapping ways of considering the impact of NPLD:</a:t>
            </a:r>
          </a:p>
          <a:p>
            <a:pPr lvl="1"/>
            <a:r>
              <a:rPr lang="en-US" b="1" dirty="0"/>
              <a:t>“Value” </a:t>
            </a:r>
            <a:r>
              <a:rPr lang="en-US" dirty="0"/>
              <a:t>– the benefits, or lack thereof, of NPLD for libraries and their users.</a:t>
            </a:r>
          </a:p>
          <a:p>
            <a:pPr lvl="1"/>
            <a:r>
              <a:rPr lang="en-US" b="1" dirty="0"/>
              <a:t>“Impact” </a:t>
            </a:r>
            <a:r>
              <a:rPr lang="en-US" dirty="0"/>
              <a:t>– the ways in which digital collections effect change in collecting, managing and information seeking </a:t>
            </a:r>
            <a:r>
              <a:rPr lang="en-US" dirty="0" err="1"/>
              <a:t>behaviour</a:t>
            </a:r>
            <a:r>
              <a:rPr lang="en-US" dirty="0"/>
              <a:t>. </a:t>
            </a:r>
          </a:p>
          <a:p>
            <a:r>
              <a:rPr lang="en-US" dirty="0"/>
              <a:t>We further define value in two ways:</a:t>
            </a:r>
          </a:p>
          <a:p>
            <a:pPr lvl="1"/>
            <a:r>
              <a:rPr lang="en-US" b="1" dirty="0"/>
              <a:t>Intrinsic Value </a:t>
            </a:r>
            <a:r>
              <a:rPr lang="en-US" dirty="0"/>
              <a:t> - the value something has in and of itself.</a:t>
            </a:r>
          </a:p>
          <a:p>
            <a:pPr lvl="1"/>
            <a:r>
              <a:rPr lang="en-US" b="1" dirty="0"/>
              <a:t>Instrumental Value </a:t>
            </a:r>
            <a:r>
              <a:rPr lang="en-US" dirty="0"/>
              <a:t>– the value something has because it helps us to achieve or get something.</a:t>
            </a:r>
          </a:p>
          <a:p>
            <a:r>
              <a:rPr lang="en-US" b="1" dirty="0"/>
              <a:t>User-Centric Evaluation</a:t>
            </a:r>
            <a:r>
              <a:rPr lang="en-US" dirty="0"/>
              <a:t> positions this </a:t>
            </a:r>
            <a:r>
              <a:rPr lang="en-US" b="1" dirty="0"/>
              <a:t>instrumental value </a:t>
            </a:r>
            <a:r>
              <a:rPr lang="en-US" dirty="0"/>
              <a:t>within the tradition of service-based librarianship, grounded in making collections usable and meaningful to users.</a:t>
            </a:r>
          </a:p>
          <a:p>
            <a:r>
              <a:rPr lang="en-US" dirty="0"/>
              <a:t>The key debate explores interplay between undoubted intrinsic value of NPLD, and how it supports </a:t>
            </a:r>
            <a:r>
              <a:rPr lang="en-US"/>
              <a:t>service-based librarianship.</a:t>
            </a:r>
            <a:endParaRPr lang="en-US" dirty="0"/>
          </a:p>
        </p:txBody>
      </p:sp>
    </p:spTree>
    <p:extLst>
      <p:ext uri="{BB962C8B-B14F-4D97-AF65-F5344CB8AC3E}">
        <p14:creationId xmlns:p14="http://schemas.microsoft.com/office/powerpoint/2010/main" val="704887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27CD9-9EF3-4914-B464-BD6472554A9D}"/>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a:t>Methodology</a:t>
            </a:r>
            <a:br>
              <a:rPr lang="en-US"/>
            </a:br>
            <a:endParaRPr lang="en-US"/>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E0A07A03-00DA-AC4E-B98A-961DD83E665B}"/>
              </a:ext>
              <a:ext uri="{C183D7F6-B498-43B3-948B-1728B52AA6E4}">
                <adec:decorative xmlns:adec="http://schemas.microsoft.com/office/drawing/2017/decorative" val="1"/>
              </a:ext>
            </a:extLst>
          </p:cNvPr>
          <p:cNvPicPr>
            <a:picLocks noChangeAspect="1"/>
          </p:cNvPicPr>
          <p:nvPr/>
        </p:nvPicPr>
        <p:blipFill rotWithShape="1">
          <a:blip r:embed="rId3"/>
          <a:srcRect l="16307" r="1342"/>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77722362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Interviews</a:t>
            </a:r>
          </a:p>
        </p:txBody>
      </p:sp>
      <p:sp>
        <p:nvSpPr>
          <p:cNvPr id="5" name="Content Placeholder 4"/>
          <p:cNvSpPr>
            <a:spLocks noGrp="1"/>
          </p:cNvSpPr>
          <p:nvPr>
            <p:ph idx="1"/>
          </p:nvPr>
        </p:nvSpPr>
        <p:spPr/>
        <p:txBody>
          <a:bodyPr/>
          <a:lstStyle/>
          <a:p>
            <a:r>
              <a:rPr lang="en-GB" dirty="0"/>
              <a:t>Interviews undertaken with 36 expert stakeholders:</a:t>
            </a:r>
          </a:p>
          <a:p>
            <a:pPr lvl="1"/>
            <a:r>
              <a:rPr lang="en-GB" dirty="0"/>
              <a:t>Key figures at academic libraries; academics in related fields; publishing industry representatives; policymakers.</a:t>
            </a:r>
          </a:p>
          <a:p>
            <a:r>
              <a:rPr lang="en-GB" dirty="0"/>
              <a:t>Semi-structured interviews, mapped to specific research questions and forming the basis for one hour interviews.</a:t>
            </a:r>
          </a:p>
          <a:p>
            <a:r>
              <a:rPr lang="en-GB" dirty="0"/>
              <a:t>Qualitative coding adopted three level approach suggested by Hahn (2008):</a:t>
            </a:r>
          </a:p>
          <a:p>
            <a:pPr lvl="1"/>
            <a:r>
              <a:rPr lang="en-GB" dirty="0"/>
              <a:t>“</a:t>
            </a:r>
            <a:r>
              <a:rPr lang="en-GB" b="1" dirty="0"/>
              <a:t>initial coding</a:t>
            </a:r>
            <a:r>
              <a:rPr lang="en-GB" dirty="0"/>
              <a:t>” to develop categories and themes;</a:t>
            </a:r>
          </a:p>
          <a:p>
            <a:pPr lvl="1"/>
            <a:r>
              <a:rPr lang="en-GB" dirty="0"/>
              <a:t>“</a:t>
            </a:r>
            <a:r>
              <a:rPr lang="en-GB" b="1" dirty="0"/>
              <a:t>focused coding</a:t>
            </a:r>
            <a:r>
              <a:rPr lang="en-GB" dirty="0"/>
              <a:t>” to start grouping categories together;</a:t>
            </a:r>
          </a:p>
          <a:p>
            <a:pPr lvl="1"/>
            <a:r>
              <a:rPr lang="en-GB" dirty="0"/>
              <a:t>“</a:t>
            </a:r>
            <a:r>
              <a:rPr lang="en-GB" b="1" dirty="0"/>
              <a:t>axial coding</a:t>
            </a:r>
            <a:r>
              <a:rPr lang="en-GB" dirty="0"/>
              <a:t>” to refine ideas with a finer focus.</a:t>
            </a:r>
          </a:p>
        </p:txBody>
      </p:sp>
    </p:spTree>
    <p:extLst>
      <p:ext uri="{BB962C8B-B14F-4D97-AF65-F5344CB8AC3E}">
        <p14:creationId xmlns:p14="http://schemas.microsoft.com/office/powerpoint/2010/main" val="3312713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Surveys</a:t>
            </a:r>
          </a:p>
        </p:txBody>
      </p:sp>
      <p:sp>
        <p:nvSpPr>
          <p:cNvPr id="3" name="Content Placeholder 2"/>
          <p:cNvSpPr>
            <a:spLocks noGrp="1"/>
          </p:cNvSpPr>
          <p:nvPr>
            <p:ph idx="1"/>
          </p:nvPr>
        </p:nvSpPr>
        <p:spPr/>
        <p:txBody>
          <a:bodyPr/>
          <a:lstStyle/>
          <a:p>
            <a:r>
              <a:rPr lang="en-GB" dirty="0"/>
              <a:t>Surveyed 80 users in total: 40 from Bodleian, 40 from Cambridge University Library:</a:t>
            </a:r>
          </a:p>
          <a:p>
            <a:pPr lvl="1"/>
            <a:r>
              <a:rPr lang="en-GB" dirty="0" err="1"/>
              <a:t>Heterogenous</a:t>
            </a:r>
            <a:r>
              <a:rPr lang="en-GB" dirty="0"/>
              <a:t> sample designed to ensure representation from a broad range of disciplines.</a:t>
            </a:r>
          </a:p>
          <a:p>
            <a:r>
              <a:rPr lang="en-GB" dirty="0"/>
              <a:t>Deliberately delivered to small group of users to gather in-depth feedback linking information seeking behaviour to usage of NPLD.</a:t>
            </a:r>
          </a:p>
          <a:p>
            <a:r>
              <a:rPr lang="en-GB" dirty="0"/>
              <a:t>Task-based: successful completion necessitated respondents to come into contact with NPLD materials.</a:t>
            </a:r>
          </a:p>
          <a:p>
            <a:r>
              <a:rPr lang="en-GB" dirty="0"/>
              <a:t>Analysed in Excel and light thematic coding in </a:t>
            </a:r>
            <a:r>
              <a:rPr lang="en-GB" dirty="0" err="1"/>
              <a:t>Nvivo</a:t>
            </a:r>
            <a:r>
              <a:rPr lang="en-GB" dirty="0"/>
              <a:t>.</a:t>
            </a:r>
          </a:p>
        </p:txBody>
      </p:sp>
    </p:spTree>
    <p:extLst>
      <p:ext uri="{BB962C8B-B14F-4D97-AF65-F5344CB8AC3E}">
        <p14:creationId xmlns:p14="http://schemas.microsoft.com/office/powerpoint/2010/main" val="574947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Web Analytics</a:t>
            </a:r>
          </a:p>
        </p:txBody>
      </p:sp>
      <p:sp>
        <p:nvSpPr>
          <p:cNvPr id="3" name="Content Placeholder 2"/>
          <p:cNvSpPr>
            <a:spLocks noGrp="1"/>
          </p:cNvSpPr>
          <p:nvPr>
            <p:ph idx="1"/>
          </p:nvPr>
        </p:nvSpPr>
        <p:spPr/>
        <p:txBody>
          <a:bodyPr>
            <a:normAutofit/>
          </a:bodyPr>
          <a:lstStyle/>
          <a:p>
            <a:pPr marL="0" indent="0">
              <a:buNone/>
            </a:pPr>
            <a:r>
              <a:rPr lang="en-GB" dirty="0"/>
              <a:t>1.) Web Log Analysis:</a:t>
            </a:r>
          </a:p>
          <a:p>
            <a:pPr lvl="1"/>
            <a:r>
              <a:rPr lang="en-GB" dirty="0"/>
              <a:t>Analysis of usage of NPLD terminals in the academic deposit libraries, to provide headline statistics of usage of relevant materials.</a:t>
            </a:r>
          </a:p>
          <a:p>
            <a:pPr lvl="1"/>
            <a:r>
              <a:rPr lang="en-GB" dirty="0"/>
              <a:t>Covered all six legal deposit libraries, but reporting was broken down into constituent libraries.</a:t>
            </a:r>
          </a:p>
          <a:p>
            <a:pPr lvl="1"/>
            <a:r>
              <a:rPr lang="en-GB" dirty="0"/>
              <a:t>Provided information on number of unique visits, basic engagement stats, and types of content being used.</a:t>
            </a:r>
          </a:p>
        </p:txBody>
      </p:sp>
    </p:spTree>
    <p:extLst>
      <p:ext uri="{BB962C8B-B14F-4D97-AF65-F5344CB8AC3E}">
        <p14:creationId xmlns:p14="http://schemas.microsoft.com/office/powerpoint/2010/main" val="2339666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Web Analytics</a:t>
            </a:r>
          </a:p>
        </p:txBody>
      </p:sp>
      <p:sp>
        <p:nvSpPr>
          <p:cNvPr id="3" name="Content Placeholder 2"/>
          <p:cNvSpPr>
            <a:spLocks noGrp="1"/>
          </p:cNvSpPr>
          <p:nvPr>
            <p:ph idx="1"/>
          </p:nvPr>
        </p:nvSpPr>
        <p:spPr/>
        <p:txBody>
          <a:bodyPr>
            <a:normAutofit/>
          </a:bodyPr>
          <a:lstStyle/>
          <a:p>
            <a:pPr marL="0" indent="0">
              <a:buNone/>
            </a:pPr>
            <a:r>
              <a:rPr lang="en-GB" dirty="0"/>
              <a:t>2.) Subject-based analysis:</a:t>
            </a:r>
          </a:p>
          <a:p>
            <a:pPr lvl="1"/>
            <a:r>
              <a:rPr lang="en-GB" sz="2600" dirty="0"/>
              <a:t>Based on Marcia Bates observation that scholarly communication practices differ across domains, and that “these differences do make a difference” (Bates, 1998)</a:t>
            </a:r>
          </a:p>
          <a:p>
            <a:pPr lvl="1"/>
            <a:r>
              <a:rPr lang="en-GB" sz="2600" dirty="0"/>
              <a:t>Two datasets (31</a:t>
            </a:r>
            <a:r>
              <a:rPr lang="en-GB" sz="2600" baseline="30000" dirty="0"/>
              <a:t>st</a:t>
            </a:r>
            <a:r>
              <a:rPr lang="en-GB" sz="2600" dirty="0"/>
              <a:t> July 2015 to 31</a:t>
            </a:r>
            <a:r>
              <a:rPr lang="en-GB" sz="2600" baseline="30000" dirty="0"/>
              <a:t>st</a:t>
            </a:r>
            <a:r>
              <a:rPr lang="en-GB" sz="2600" dirty="0"/>
              <a:t> March 2017):</a:t>
            </a:r>
          </a:p>
          <a:p>
            <a:pPr lvl="2"/>
            <a:r>
              <a:rPr lang="en-GB" sz="2600" dirty="0"/>
              <a:t>eBook title requests (91,809 requests at title level);</a:t>
            </a:r>
          </a:p>
          <a:p>
            <a:pPr lvl="2"/>
            <a:r>
              <a:rPr lang="en-GB" sz="2600" dirty="0"/>
              <a:t>eJournal requests (36,505 requests at article level.</a:t>
            </a:r>
          </a:p>
          <a:p>
            <a:pPr lvl="1"/>
            <a:r>
              <a:rPr lang="en-GB" sz="2600" i="1" dirty="0" err="1"/>
              <a:t>Subjectify</a:t>
            </a:r>
            <a:r>
              <a:rPr lang="en-GB" sz="2600" dirty="0"/>
              <a:t> used to automatically obtain DDC and LCC classmarks for each record – discarded unclassified records and subsequently analysed usage by subject</a:t>
            </a:r>
            <a:r>
              <a:rPr lang="en-GB" dirty="0"/>
              <a:t>.</a:t>
            </a:r>
          </a:p>
        </p:txBody>
      </p:sp>
    </p:spTree>
    <p:extLst>
      <p:ext uri="{BB962C8B-B14F-4D97-AF65-F5344CB8AC3E}">
        <p14:creationId xmlns:p14="http://schemas.microsoft.com/office/powerpoint/2010/main" val="1816728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392AA2-C2D9-4D56-8A73-F31F217221B3}"/>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a:t>Findings</a:t>
            </a:r>
          </a:p>
        </p:txBody>
      </p:sp>
      <p:sp>
        <p:nvSpPr>
          <p:cNvPr id="9"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50BF2592-5219-FE4F-B11C-511BC2F1508E}"/>
              </a:ext>
              <a:ext uri="{C183D7F6-B498-43B3-948B-1728B52AA6E4}">
                <adec:decorative xmlns:adec="http://schemas.microsoft.com/office/drawing/2017/decorative" val="1"/>
              </a:ext>
            </a:extLst>
          </p:cNvPr>
          <p:cNvPicPr>
            <a:picLocks noChangeAspect="1"/>
          </p:cNvPicPr>
          <p:nvPr/>
        </p:nvPicPr>
        <p:blipFill rotWithShape="1">
          <a:blip r:embed="rId3"/>
          <a:srcRect l="18088"/>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524574953"/>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NPLD has had a positive impact…</a:t>
            </a:r>
          </a:p>
        </p:txBody>
      </p:sp>
      <p:sp>
        <p:nvSpPr>
          <p:cNvPr id="5" name="Content Placeholder 4"/>
          <p:cNvSpPr>
            <a:spLocks noGrp="1"/>
          </p:cNvSpPr>
          <p:nvPr>
            <p:ph idx="1"/>
          </p:nvPr>
        </p:nvSpPr>
        <p:spPr/>
        <p:txBody>
          <a:bodyPr/>
          <a:lstStyle/>
          <a:p>
            <a:r>
              <a:rPr lang="en-GB" dirty="0"/>
              <a:t>Insofar as the libraries “now have access to digital collections in unprecedented depth and breadth, and in increasingly varied formats” (Gooding et al., 2019):</a:t>
            </a:r>
          </a:p>
          <a:p>
            <a:pPr lvl="1"/>
            <a:r>
              <a:rPr lang="en-GB" dirty="0"/>
              <a:t>NPLD is the “gold standard”.</a:t>
            </a:r>
          </a:p>
          <a:p>
            <a:pPr lvl="1"/>
            <a:r>
              <a:rPr lang="en-GB" dirty="0"/>
              <a:t>One interviewee described the Web Archival materials as a “crown jewel that allowed new materials to be systematically collected.</a:t>
            </a:r>
          </a:p>
          <a:p>
            <a:r>
              <a:rPr lang="en-GB" b="1" dirty="0"/>
              <a:t>NPLD has broad intrinsic value due to its perceived prestige, future benefits to researchers, and its role in preserving the published record of the United Kingdom.</a:t>
            </a:r>
          </a:p>
        </p:txBody>
      </p:sp>
    </p:spTree>
    <p:extLst>
      <p:ext uri="{BB962C8B-B14F-4D97-AF65-F5344CB8AC3E}">
        <p14:creationId xmlns:p14="http://schemas.microsoft.com/office/powerpoint/2010/main" val="3866132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But identifying the intrinsic value of NPLD is more complex</a:t>
            </a:r>
          </a:p>
        </p:txBody>
      </p:sp>
      <p:sp>
        <p:nvSpPr>
          <p:cNvPr id="5" name="Content Placeholder 4"/>
          <p:cNvSpPr>
            <a:spLocks noGrp="1"/>
          </p:cNvSpPr>
          <p:nvPr>
            <p:ph idx="1"/>
          </p:nvPr>
        </p:nvSpPr>
        <p:spPr/>
        <p:txBody>
          <a:bodyPr/>
          <a:lstStyle/>
          <a:p>
            <a:r>
              <a:rPr lang="en-GB" dirty="0"/>
              <a:t>Library staff disappointed with access arrangements:</a:t>
            </a:r>
          </a:p>
          <a:p>
            <a:pPr lvl="1"/>
            <a:r>
              <a:rPr lang="en-GB" dirty="0"/>
              <a:t>Restricting access to reading rooms.</a:t>
            </a:r>
          </a:p>
          <a:p>
            <a:pPr lvl="1"/>
            <a:r>
              <a:rPr lang="en-GB" dirty="0"/>
              <a:t>Usage restrictions.</a:t>
            </a:r>
          </a:p>
          <a:p>
            <a:r>
              <a:rPr lang="en-GB" dirty="0"/>
              <a:t>Pagination raised as a frequent issue:</a:t>
            </a:r>
          </a:p>
          <a:p>
            <a:pPr lvl="1"/>
            <a:r>
              <a:rPr lang="en-GB" dirty="0"/>
              <a:t>Seen as a broader challenge for libraries and scholars, but…</a:t>
            </a:r>
          </a:p>
          <a:p>
            <a:pPr lvl="1"/>
            <a:r>
              <a:rPr lang="en-GB" dirty="0"/>
              <a:t>Collections librarians noted that they were unable to choose NPLD formats, and that deposited works often didn’t meet user needs.</a:t>
            </a:r>
          </a:p>
          <a:p>
            <a:r>
              <a:rPr lang="en-GB" dirty="0"/>
              <a:t>Feeling among interviewees that user requirements not fully considered in development and implementation.</a:t>
            </a:r>
          </a:p>
        </p:txBody>
      </p:sp>
    </p:spTree>
    <p:extLst>
      <p:ext uri="{BB962C8B-B14F-4D97-AF65-F5344CB8AC3E}">
        <p14:creationId xmlns:p14="http://schemas.microsoft.com/office/powerpoint/2010/main" val="4158426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325563"/>
          </a:xfrm>
        </p:spPr>
        <p:txBody>
          <a:bodyPr>
            <a:normAutofit/>
          </a:bodyPr>
          <a:lstStyle/>
          <a:p>
            <a:r>
              <a:rPr lang="en-GB" dirty="0"/>
              <a:t>Usage: Where is the Frame of Reference?</a:t>
            </a:r>
          </a:p>
        </p:txBody>
      </p:sp>
      <p:graphicFrame>
        <p:nvGraphicFramePr>
          <p:cNvPr id="9" name="Content Placeholder 5">
            <a:extLst>
              <a:ext uri="{FF2B5EF4-FFF2-40B4-BE49-F238E27FC236}">
                <a16:creationId xmlns:a16="http://schemas.microsoft.com/office/drawing/2014/main" id="{00000000-0008-0000-0100-000003000000}"/>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08563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2B37006-7C3D-654E-BCB5-F3513FC899F3}"/>
              </a:ext>
            </a:extLst>
          </p:cNvPr>
          <p:cNvGraphicFramePr>
            <a:graphicFrameLocks noGrp="1"/>
          </p:cNvGraphicFramePr>
          <p:nvPr>
            <p:ph idx="1"/>
            <p:extLst>
              <p:ext uri="{D42A27DB-BD31-4B8C-83A1-F6EECF244321}">
                <p14:modId xmlns:p14="http://schemas.microsoft.com/office/powerpoint/2010/main" val="2655240425"/>
              </p:ext>
            </p:extLst>
          </p:nvPr>
        </p:nvGraphicFramePr>
        <p:xfrm>
          <a:off x="838200" y="501445"/>
          <a:ext cx="10515600" cy="56755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56467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4FBB6-E029-E346-9518-07BDD3DBBD51}"/>
              </a:ext>
            </a:extLst>
          </p:cNvPr>
          <p:cNvSpPr>
            <a:spLocks noGrp="1"/>
          </p:cNvSpPr>
          <p:nvPr>
            <p:ph type="title"/>
          </p:nvPr>
        </p:nvSpPr>
        <p:spPr/>
        <p:txBody>
          <a:bodyPr/>
          <a:lstStyle/>
          <a:p>
            <a:r>
              <a:rPr lang="en-US" dirty="0"/>
              <a:t>The ”Archetypal” Survey Respondent</a:t>
            </a:r>
          </a:p>
        </p:txBody>
      </p:sp>
      <p:sp>
        <p:nvSpPr>
          <p:cNvPr id="3" name="Content Placeholder 2">
            <a:extLst>
              <a:ext uri="{FF2B5EF4-FFF2-40B4-BE49-F238E27FC236}">
                <a16:creationId xmlns:a16="http://schemas.microsoft.com/office/drawing/2014/main" id="{1B982C54-0773-1F48-840F-F3AF72199198}"/>
              </a:ext>
            </a:extLst>
          </p:cNvPr>
          <p:cNvSpPr>
            <a:spLocks noGrp="1"/>
          </p:cNvSpPr>
          <p:nvPr>
            <p:ph idx="1"/>
          </p:nvPr>
        </p:nvSpPr>
        <p:spPr/>
        <p:txBody>
          <a:bodyPr>
            <a:normAutofit fontScale="92500" lnSpcReduction="10000"/>
          </a:bodyPr>
          <a:lstStyle/>
          <a:p>
            <a:pPr lvl="0"/>
            <a:r>
              <a:rPr lang="en-GB" dirty="0"/>
              <a:t>Works remotely on a personal device, using commercial search engines or library databases to start their search, using some form of authentication to access subscription materials. </a:t>
            </a:r>
          </a:p>
          <a:p>
            <a:pPr lvl="0"/>
            <a:r>
              <a:rPr lang="en-GB" dirty="0"/>
              <a:t>Often engaged in work away from the university, including international fieldwork.</a:t>
            </a:r>
          </a:p>
          <a:p>
            <a:pPr lvl="0"/>
            <a:r>
              <a:rPr lang="en-GB" dirty="0"/>
              <a:t>Depending on discipline, is likely to work with a set group of electronic resources.</a:t>
            </a:r>
          </a:p>
          <a:p>
            <a:pPr lvl="0"/>
            <a:r>
              <a:rPr lang="en-GB" dirty="0"/>
              <a:t>Uses web archives, including the UK Legal Deposit Web Archive, very little or not at all.</a:t>
            </a:r>
          </a:p>
          <a:p>
            <a:pPr lvl="0"/>
            <a:r>
              <a:rPr lang="en-GB" dirty="0"/>
              <a:t>Sometimes visits central library sites in person, but more likely to use faculty, department, or subject libraries due to community and relevance.</a:t>
            </a:r>
          </a:p>
          <a:p>
            <a:pPr marL="0" indent="0">
              <a:buNone/>
            </a:pPr>
            <a:endParaRPr lang="en-US" dirty="0"/>
          </a:p>
        </p:txBody>
      </p:sp>
    </p:spTree>
    <p:extLst>
      <p:ext uri="{BB962C8B-B14F-4D97-AF65-F5344CB8AC3E}">
        <p14:creationId xmlns:p14="http://schemas.microsoft.com/office/powerpoint/2010/main" val="1907450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98DBC-8EA7-8947-81F0-DC19F4D8A826}"/>
              </a:ext>
            </a:extLst>
          </p:cNvPr>
          <p:cNvSpPr>
            <a:spLocks noGrp="1"/>
          </p:cNvSpPr>
          <p:nvPr>
            <p:ph type="title"/>
          </p:nvPr>
        </p:nvSpPr>
        <p:spPr>
          <a:xfrm>
            <a:off x="838200" y="365125"/>
            <a:ext cx="10515600" cy="1325563"/>
          </a:xfrm>
        </p:spPr>
        <p:txBody>
          <a:bodyPr>
            <a:normAutofit/>
          </a:bodyPr>
          <a:lstStyle/>
          <a:p>
            <a:r>
              <a:rPr lang="en-US" dirty="0"/>
              <a:t>But would they consider NPLD, given the choice?</a:t>
            </a:r>
          </a:p>
        </p:txBody>
      </p:sp>
      <p:graphicFrame>
        <p:nvGraphicFramePr>
          <p:cNvPr id="4" name="Content Placeholder 3">
            <a:extLst>
              <a:ext uri="{FF2B5EF4-FFF2-40B4-BE49-F238E27FC236}">
                <a16:creationId xmlns:a16="http://schemas.microsoft.com/office/drawing/2014/main" id="{B3DB099B-20F9-FE40-85D9-5DEC695F574A}"/>
              </a:ext>
            </a:extLst>
          </p:cNvPr>
          <p:cNvGraphicFramePr>
            <a:graphicFrameLocks noGrp="1"/>
          </p:cNvGraphicFramePr>
          <p:nvPr>
            <p:ph idx="1"/>
            <p:extLst>
              <p:ext uri="{D42A27DB-BD31-4B8C-83A1-F6EECF244321}">
                <p14:modId xmlns:p14="http://schemas.microsoft.com/office/powerpoint/2010/main" val="3328885847"/>
              </p:ext>
            </p:extLst>
          </p:nvPr>
        </p:nvGraphicFramePr>
        <p:xfrm>
          <a:off x="0" y="1825624"/>
          <a:ext cx="12192000" cy="50323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94413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4A941-2C68-0E47-B369-C80072CEBCBF}"/>
              </a:ext>
            </a:extLst>
          </p:cNvPr>
          <p:cNvSpPr>
            <a:spLocks noGrp="1"/>
          </p:cNvSpPr>
          <p:nvPr>
            <p:ph type="title"/>
          </p:nvPr>
        </p:nvSpPr>
        <p:spPr>
          <a:xfrm>
            <a:off x="838200" y="365125"/>
            <a:ext cx="10515600" cy="1325563"/>
          </a:xfrm>
        </p:spPr>
        <p:txBody>
          <a:bodyPr>
            <a:normAutofit/>
          </a:bodyPr>
          <a:lstStyle/>
          <a:p>
            <a:r>
              <a:rPr lang="en-US" dirty="0"/>
              <a:t>NPLD Reflects Long-Established Disciplinary Usage (eBooks)</a:t>
            </a:r>
          </a:p>
        </p:txBody>
      </p:sp>
      <p:graphicFrame>
        <p:nvGraphicFramePr>
          <p:cNvPr id="4" name="Content Placeholder 3">
            <a:extLst>
              <a:ext uri="{FF2B5EF4-FFF2-40B4-BE49-F238E27FC236}">
                <a16:creationId xmlns:a16="http://schemas.microsoft.com/office/drawing/2014/main" id="{54421A8C-88FA-9E46-B640-CC968FF02619}"/>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702771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A9538-5548-E743-90C2-AD6E79BC661E}"/>
              </a:ext>
            </a:extLst>
          </p:cNvPr>
          <p:cNvSpPr>
            <a:spLocks noGrp="1"/>
          </p:cNvSpPr>
          <p:nvPr>
            <p:ph type="title"/>
          </p:nvPr>
        </p:nvSpPr>
        <p:spPr/>
        <p:txBody>
          <a:bodyPr/>
          <a:lstStyle/>
          <a:p>
            <a:r>
              <a:rPr lang="en-US" dirty="0"/>
              <a:t>And </a:t>
            </a:r>
            <a:r>
              <a:rPr lang="en-US" dirty="0" err="1"/>
              <a:t>eJournals</a:t>
            </a:r>
            <a:endParaRPr lang="en-US" dirty="0"/>
          </a:p>
        </p:txBody>
      </p:sp>
      <p:graphicFrame>
        <p:nvGraphicFramePr>
          <p:cNvPr id="4" name="Content Placeholder 3">
            <a:extLst>
              <a:ext uri="{FF2B5EF4-FFF2-40B4-BE49-F238E27FC236}">
                <a16:creationId xmlns:a16="http://schemas.microsoft.com/office/drawing/2014/main" id="{5FA9B30E-3DC4-B740-9F86-8ADAFD630C8C}"/>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9298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27CD9-9EF3-4914-B464-BD6472554A9D}"/>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a:t>Conclusion</a:t>
            </a:r>
            <a:br>
              <a:rPr lang="en-US"/>
            </a:br>
            <a:endParaRPr lang="en-US"/>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E0A07A03-00DA-AC4E-B98A-961DD83E665B}"/>
              </a:ext>
              <a:ext uri="{C183D7F6-B498-43B3-948B-1728B52AA6E4}">
                <adec:decorative xmlns:adec="http://schemas.microsoft.com/office/drawing/2017/decorative" val="1"/>
              </a:ext>
            </a:extLst>
          </p:cNvPr>
          <p:cNvPicPr>
            <a:picLocks noChangeAspect="1"/>
          </p:cNvPicPr>
          <p:nvPr/>
        </p:nvPicPr>
        <p:blipFill rotWithShape="1">
          <a:blip r:embed="rId3"/>
          <a:srcRect l="16307" r="1342"/>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510791714"/>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B7288-721C-3A4F-9C2A-F6ECCD598464}"/>
              </a:ext>
            </a:extLst>
          </p:cNvPr>
          <p:cNvSpPr>
            <a:spLocks noGrp="1"/>
          </p:cNvSpPr>
          <p:nvPr>
            <p:ph type="title"/>
          </p:nvPr>
        </p:nvSpPr>
        <p:spPr/>
        <p:txBody>
          <a:bodyPr/>
          <a:lstStyle/>
          <a:p>
            <a:r>
              <a:rPr lang="en-US" dirty="0"/>
              <a:t>Drawing these together: Towards User-Centric Evaluation of NPLD</a:t>
            </a:r>
          </a:p>
        </p:txBody>
      </p:sp>
      <p:sp>
        <p:nvSpPr>
          <p:cNvPr id="3" name="Content Placeholder 2">
            <a:extLst>
              <a:ext uri="{FF2B5EF4-FFF2-40B4-BE49-F238E27FC236}">
                <a16:creationId xmlns:a16="http://schemas.microsoft.com/office/drawing/2014/main" id="{6FF1911E-AB2F-3242-AF6B-C8A5117AA4C1}"/>
              </a:ext>
            </a:extLst>
          </p:cNvPr>
          <p:cNvSpPr>
            <a:spLocks noGrp="1"/>
          </p:cNvSpPr>
          <p:nvPr>
            <p:ph idx="1"/>
          </p:nvPr>
        </p:nvSpPr>
        <p:spPr/>
        <p:txBody>
          <a:bodyPr/>
          <a:lstStyle/>
          <a:p>
            <a:r>
              <a:rPr lang="en-US" dirty="0"/>
              <a:t>Undoubted enthusiasm of our interviewees for the potential of NPLD collections.</a:t>
            </a:r>
          </a:p>
          <a:p>
            <a:r>
              <a:rPr lang="en-US" dirty="0"/>
              <a:t>But even after six years there is no clear sense of the instrumental value of NPLD.</a:t>
            </a:r>
          </a:p>
          <a:p>
            <a:r>
              <a:rPr lang="en-US" dirty="0"/>
              <a:t>We draw upon the service-driven values of contemporary library practice to propose a model of user-centric evaluation that:</a:t>
            </a:r>
          </a:p>
          <a:p>
            <a:pPr lvl="1"/>
            <a:r>
              <a:rPr lang="en-US" dirty="0"/>
              <a:t>Aims to make collections accessible and meaningful to researchers;</a:t>
            </a:r>
          </a:p>
          <a:p>
            <a:pPr lvl="1"/>
            <a:r>
              <a:rPr lang="en-US" dirty="0" err="1"/>
              <a:t>Recognises</a:t>
            </a:r>
            <a:r>
              <a:rPr lang="en-US" dirty="0"/>
              <a:t> the complex nature of rights in digital publishing;</a:t>
            </a:r>
          </a:p>
          <a:p>
            <a:pPr lvl="1"/>
            <a:r>
              <a:rPr lang="en-US" dirty="0"/>
              <a:t>Is informed by longitudinal data collection and analysis.</a:t>
            </a:r>
          </a:p>
        </p:txBody>
      </p:sp>
    </p:spTree>
    <p:extLst>
      <p:ext uri="{BB962C8B-B14F-4D97-AF65-F5344CB8AC3E}">
        <p14:creationId xmlns:p14="http://schemas.microsoft.com/office/powerpoint/2010/main" val="2869100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757A1-44A1-FF40-98FA-1407157D07BA}"/>
              </a:ext>
            </a:extLst>
          </p:cNvPr>
          <p:cNvSpPr>
            <a:spLocks noGrp="1"/>
          </p:cNvSpPr>
          <p:nvPr>
            <p:ph type="title"/>
          </p:nvPr>
        </p:nvSpPr>
        <p:spPr/>
        <p:txBody>
          <a:bodyPr/>
          <a:lstStyle/>
          <a:p>
            <a:r>
              <a:rPr lang="en-US" dirty="0"/>
              <a:t>User-Centric NPLD: The Five Key Tenets</a:t>
            </a:r>
          </a:p>
        </p:txBody>
      </p:sp>
      <p:sp>
        <p:nvSpPr>
          <p:cNvPr id="3" name="Content Placeholder 2">
            <a:extLst>
              <a:ext uri="{FF2B5EF4-FFF2-40B4-BE49-F238E27FC236}">
                <a16:creationId xmlns:a16="http://schemas.microsoft.com/office/drawing/2014/main" id="{1A538676-F3FC-A342-94A8-691A7BADD469}"/>
              </a:ext>
            </a:extLst>
          </p:cNvPr>
          <p:cNvSpPr>
            <a:spLocks noGrp="1"/>
          </p:cNvSpPr>
          <p:nvPr>
            <p:ph idx="1"/>
          </p:nvPr>
        </p:nvSpPr>
        <p:spPr>
          <a:xfrm>
            <a:off x="0" y="1286933"/>
            <a:ext cx="12192000" cy="4890030"/>
          </a:xfrm>
        </p:spPr>
        <p:txBody>
          <a:bodyPr>
            <a:noAutofit/>
          </a:bodyPr>
          <a:lstStyle/>
          <a:p>
            <a:pPr marL="0" indent="0">
              <a:buNone/>
            </a:pPr>
            <a:r>
              <a:rPr lang="en-US" sz="2400" dirty="0"/>
              <a:t>1.) The long-term beneficiaries of NPLD are users, not publishers or libraries. It is therefore necessary to evaluate NPLD in comparison to broader user needs, even if those needs are not immediately addressed through short-term changes to access arrangements.</a:t>
            </a:r>
          </a:p>
          <a:p>
            <a:pPr marL="0" indent="0">
              <a:buNone/>
            </a:pPr>
            <a:r>
              <a:rPr lang="en-US" sz="2400" dirty="0"/>
              <a:t>2.) The diversity of digital media reflect a major change in information sharing, society, libraries, and research communities, which necessitates re-evaluation of the assumption that print media remain the most useful reference point for defining access protocols.</a:t>
            </a:r>
          </a:p>
          <a:p>
            <a:pPr marL="0" indent="0">
              <a:buNone/>
            </a:pPr>
            <a:r>
              <a:rPr lang="en-US" sz="2400" dirty="0"/>
              <a:t>3.) Publishers are entitled to protect their commercial and legitimate interests, and this remains a reason not to </a:t>
            </a:r>
            <a:r>
              <a:rPr lang="en-US" sz="2400" dirty="0" err="1"/>
              <a:t>liberalise</a:t>
            </a:r>
            <a:r>
              <a:rPr lang="en-US" sz="2400" dirty="0"/>
              <a:t> access without appropriate consultation. </a:t>
            </a:r>
          </a:p>
          <a:p>
            <a:pPr marL="0" indent="0">
              <a:buNone/>
            </a:pPr>
            <a:r>
              <a:rPr lang="en-US" sz="2400" dirty="0"/>
              <a:t>4.) Libraries must be empowered to take actions to respond to emerging information </a:t>
            </a:r>
            <a:r>
              <a:rPr lang="en-US" sz="2400" dirty="0" err="1"/>
              <a:t>behaviours</a:t>
            </a:r>
            <a:r>
              <a:rPr lang="en-US" sz="2400" dirty="0"/>
              <a:t>, including those actions linked to large-scale digital preservation. These actions should be based on evidenced trends in user </a:t>
            </a:r>
            <a:r>
              <a:rPr lang="en-US" sz="2400" dirty="0" err="1"/>
              <a:t>behaviour</a:t>
            </a:r>
            <a:r>
              <a:rPr lang="en-US" sz="2400" dirty="0"/>
              <a:t> and needs, and focus upon making collections accessible, usable, and meaningful to users in the long term.</a:t>
            </a:r>
          </a:p>
          <a:p>
            <a:pPr marL="0" indent="0">
              <a:buNone/>
            </a:pPr>
            <a:r>
              <a:rPr lang="en-US" sz="2400" dirty="0"/>
              <a:t>5.) The first four tenets require continued collaboration between libraries, publishers and user groups. </a:t>
            </a:r>
          </a:p>
        </p:txBody>
      </p:sp>
    </p:spTree>
    <p:extLst>
      <p:ext uri="{BB962C8B-B14F-4D97-AF65-F5344CB8AC3E}">
        <p14:creationId xmlns:p14="http://schemas.microsoft.com/office/powerpoint/2010/main" val="1691893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Finally: what does this mean for NPLD evaluation?</a:t>
            </a:r>
          </a:p>
        </p:txBody>
      </p:sp>
      <p:sp>
        <p:nvSpPr>
          <p:cNvPr id="3" name="Content Placeholder 2"/>
          <p:cNvSpPr>
            <a:spLocks noGrp="1"/>
          </p:cNvSpPr>
          <p:nvPr>
            <p:ph idx="1"/>
          </p:nvPr>
        </p:nvSpPr>
        <p:spPr/>
        <p:txBody>
          <a:bodyPr>
            <a:normAutofit fontScale="92500" lnSpcReduction="10000"/>
          </a:bodyPr>
          <a:lstStyle/>
          <a:p>
            <a:r>
              <a:rPr lang="en-GB" dirty="0"/>
              <a:t>Need to address gap between existing models for impact evaluation and work on collections for which there is no identifiable community of users.</a:t>
            </a:r>
          </a:p>
          <a:p>
            <a:r>
              <a:rPr lang="en-GB" dirty="0"/>
              <a:t>Essential to relate library evaluation not only to (e.g.) technical solutions and UX design, but also to understand how this work is situated in relation to broader information seeking behaviours.</a:t>
            </a:r>
          </a:p>
          <a:p>
            <a:r>
              <a:rPr lang="en-GB" dirty="0"/>
              <a:t>Requires a “flexible and potentially experimental approach to research methodology” (Gooding et al., 2019, p.27) to uncover relationships in innovative ways.</a:t>
            </a:r>
          </a:p>
          <a:p>
            <a:r>
              <a:rPr lang="en-GB" dirty="0"/>
              <a:t>Applied theory: broad engagement required to ensure relevance of theoretical and critical work to practical implementation of library digital resources.</a:t>
            </a:r>
          </a:p>
        </p:txBody>
      </p:sp>
    </p:spTree>
    <p:extLst>
      <p:ext uri="{BB962C8B-B14F-4D97-AF65-F5344CB8AC3E}">
        <p14:creationId xmlns:p14="http://schemas.microsoft.com/office/powerpoint/2010/main" val="765243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Logo of the Digital Library Futures project and of the project partners and funder as follows:&#10;University of Glasgow; University College London; University of Edinburgh; University of East Anglia; Arts &amp; Humanities Research Council.&#10;">
            <a:extLst>
              <a:ext uri="{FF2B5EF4-FFF2-40B4-BE49-F238E27FC236}">
                <a16:creationId xmlns:a16="http://schemas.microsoft.com/office/drawing/2014/main" id="{E8E234B7-38DA-A940-BA59-EDD2AB08E669}"/>
              </a:ext>
            </a:extLst>
          </p:cNvPr>
          <p:cNvPicPr>
            <a:picLocks noChangeAspect="1"/>
          </p:cNvPicPr>
          <p:nvPr/>
        </p:nvPicPr>
        <p:blipFill>
          <a:blip r:embed="rId2"/>
          <a:stretch>
            <a:fillRect/>
          </a:stretch>
        </p:blipFill>
        <p:spPr>
          <a:xfrm>
            <a:off x="2627811" y="4836939"/>
            <a:ext cx="6936377" cy="1909856"/>
          </a:xfrm>
          <a:prstGeom prst="rect">
            <a:avLst/>
          </a:prstGeom>
        </p:spPr>
      </p:pic>
      <p:sp>
        <p:nvSpPr>
          <p:cNvPr id="2" name="Title 1">
            <a:extLst>
              <a:ext uri="{FF2B5EF4-FFF2-40B4-BE49-F238E27FC236}">
                <a16:creationId xmlns:a16="http://schemas.microsoft.com/office/drawing/2014/main" id="{C93ADCAE-1CC7-2C48-BCA0-147FBE465BD0}"/>
              </a:ext>
            </a:extLst>
          </p:cNvPr>
          <p:cNvSpPr>
            <a:spLocks noGrp="1"/>
          </p:cNvSpPr>
          <p:nvPr>
            <p:ph type="title"/>
          </p:nvPr>
        </p:nvSpPr>
        <p:spPr>
          <a:xfrm>
            <a:off x="838200" y="365125"/>
            <a:ext cx="10515600" cy="1325563"/>
          </a:xfrm>
        </p:spPr>
        <p:txBody>
          <a:bodyPr/>
          <a:lstStyle/>
          <a:p>
            <a:r>
              <a:rPr lang="en-US"/>
              <a:t>Project Partners and Funding</a:t>
            </a:r>
            <a:endParaRPr lang="en-US" dirty="0"/>
          </a:p>
        </p:txBody>
      </p:sp>
      <p:sp>
        <p:nvSpPr>
          <p:cNvPr id="10" name="Content Placeholder 9">
            <a:extLst>
              <a:ext uri="{FF2B5EF4-FFF2-40B4-BE49-F238E27FC236}">
                <a16:creationId xmlns:a16="http://schemas.microsoft.com/office/drawing/2014/main" id="{290E9587-9244-BB48-AE4D-71AC4DF221B9}"/>
              </a:ext>
            </a:extLst>
          </p:cNvPr>
          <p:cNvSpPr>
            <a:spLocks noGrp="1"/>
          </p:cNvSpPr>
          <p:nvPr>
            <p:ph idx="1"/>
          </p:nvPr>
        </p:nvSpPr>
        <p:spPr>
          <a:xfrm>
            <a:off x="838200" y="1825625"/>
            <a:ext cx="10515600" cy="3011314"/>
          </a:xfrm>
        </p:spPr>
        <p:txBody>
          <a:bodyPr>
            <a:normAutofit lnSpcReduction="10000"/>
          </a:bodyPr>
          <a:lstStyle/>
          <a:p>
            <a:r>
              <a:rPr lang="en-US" dirty="0"/>
              <a:t>This research was supported by a grant from the Arts and Humanities Research Council under grant number AH/POO5845 between June 2017 and May 2019.</a:t>
            </a:r>
          </a:p>
          <a:p>
            <a:r>
              <a:rPr lang="en-US" dirty="0"/>
              <a:t>Core research was carried out at the University of Glasgow, the University of Edinburgh, the University of East Anglia, and University College London. We are grateful to our project partners, Cambridge University Library and Bodleian Libraries, University of Oxford, and to the British Library, for their assistance and support.</a:t>
            </a:r>
          </a:p>
          <a:p>
            <a:endParaRPr lang="en-US" dirty="0"/>
          </a:p>
        </p:txBody>
      </p:sp>
      <p:pic>
        <p:nvPicPr>
          <p:cNvPr id="13" name="Picture 12" descr="A screenshot of a cell phone&#10;&#10;Description automatically generated">
            <a:extLst>
              <a:ext uri="{FF2B5EF4-FFF2-40B4-BE49-F238E27FC236}">
                <a16:creationId xmlns:a16="http://schemas.microsoft.com/office/drawing/2014/main" id="{F645FB38-78D4-4146-ABAC-CBBF5AD44FAB}"/>
              </a:ext>
            </a:extLst>
          </p:cNvPr>
          <p:cNvPicPr>
            <a:picLocks noChangeAspect="1"/>
          </p:cNvPicPr>
          <p:nvPr/>
        </p:nvPicPr>
        <p:blipFill>
          <a:blip r:embed="rId2"/>
          <a:stretch>
            <a:fillRect/>
          </a:stretch>
        </p:blipFill>
        <p:spPr>
          <a:xfrm>
            <a:off x="1386840" y="9893046"/>
            <a:ext cx="12192000" cy="3356935"/>
          </a:xfrm>
          <a:prstGeom prst="rect">
            <a:avLst/>
          </a:prstGeom>
        </p:spPr>
      </p:pic>
    </p:spTree>
    <p:extLst>
      <p:ext uri="{BB962C8B-B14F-4D97-AF65-F5344CB8AC3E}">
        <p14:creationId xmlns:p14="http://schemas.microsoft.com/office/powerpoint/2010/main" val="527333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p>
        </p:txBody>
      </p:sp>
      <p:sp>
        <p:nvSpPr>
          <p:cNvPr id="3" name="Content Placeholder 2"/>
          <p:cNvSpPr>
            <a:spLocks noGrp="1"/>
          </p:cNvSpPr>
          <p:nvPr>
            <p:ph idx="1"/>
          </p:nvPr>
        </p:nvSpPr>
        <p:spPr>
          <a:xfrm>
            <a:off x="838200" y="1774826"/>
            <a:ext cx="10515600" cy="4351338"/>
          </a:xfrm>
        </p:spPr>
        <p:txBody>
          <a:bodyPr>
            <a:normAutofit fontScale="92500" lnSpcReduction="20000"/>
          </a:bodyPr>
          <a:lstStyle/>
          <a:p>
            <a:pPr marL="0" indent="0">
              <a:buNone/>
            </a:pPr>
            <a:r>
              <a:rPr lang="en-US" dirty="0" err="1"/>
              <a:t>Alexandrov</a:t>
            </a:r>
            <a:r>
              <a:rPr lang="en-US" dirty="0"/>
              <a:t>, </a:t>
            </a:r>
            <a:r>
              <a:rPr lang="en-US" dirty="0" err="1"/>
              <a:t>Georgi</a:t>
            </a:r>
            <a:r>
              <a:rPr lang="en-US" dirty="0"/>
              <a:t>. “Transformation of Digital Legal Deposit in Terms of Legislation and Public Access.” </a:t>
            </a:r>
            <a:r>
              <a:rPr lang="en-US" i="1" dirty="0" err="1"/>
              <a:t>Knygotyra</a:t>
            </a:r>
            <a:r>
              <a:rPr lang="en-US" dirty="0"/>
              <a:t> 70 (2018): 136–53.</a:t>
            </a:r>
          </a:p>
          <a:p>
            <a:pPr marL="0" indent="0">
              <a:buNone/>
            </a:pPr>
            <a:r>
              <a:rPr lang="en-GB" dirty="0"/>
              <a:t>Gooding, Paul, Melissa Terras, and Linda Berube. “Towards User-Centric Evaluation of Non-Print Legal Deposit: A Digital Library Futures White Paper.” Glasgow, Edinburgh and Norwich: University of Glasgow, 2019. </a:t>
            </a:r>
            <a:r>
              <a:rPr lang="en-GB" dirty="0">
                <a:hlinkClick r:id="rId2"/>
              </a:rPr>
              <a:t>http://eprints.gla.ac.uk/186755/ </a:t>
            </a:r>
            <a:endParaRPr lang="en-GB" dirty="0"/>
          </a:p>
          <a:p>
            <a:pPr marL="0" indent="0">
              <a:buNone/>
            </a:pPr>
            <a:r>
              <a:rPr lang="en-US" dirty="0"/>
              <a:t>Hahn, Christopher. </a:t>
            </a:r>
            <a:r>
              <a:rPr lang="en-US" i="1" dirty="0"/>
              <a:t>Doing Qualitative Research Using Your Computer: A Practical Guide</a:t>
            </a:r>
            <a:r>
              <a:rPr lang="en-US" dirty="0"/>
              <a:t>. London: Sage Publications Ltd, 2008.</a:t>
            </a:r>
          </a:p>
          <a:p>
            <a:pPr marL="0" indent="0">
              <a:buNone/>
            </a:pPr>
            <a:r>
              <a:rPr lang="en-US" dirty="0" err="1"/>
              <a:t>Hockx</a:t>
            </a:r>
            <a:r>
              <a:rPr lang="en-US" dirty="0"/>
              <a:t>-Yu, Helen. “Access and Scholarly Use of Web Archives.” </a:t>
            </a:r>
            <a:r>
              <a:rPr lang="en-US" i="1" dirty="0"/>
              <a:t>Alexandria</a:t>
            </a:r>
            <a:r>
              <a:rPr lang="en-US" dirty="0"/>
              <a:t> 25, no. 1/2 (2014): 113–27.</a:t>
            </a:r>
          </a:p>
          <a:p>
            <a:pPr marL="0" indent="0">
              <a:buNone/>
            </a:pPr>
            <a:r>
              <a:rPr lang="en-US" dirty="0"/>
              <a:t>The Legal Deposit Libraries (Non-Print Works) Regulations 2013, Pub. L. No. SI 2013/777 (2013). </a:t>
            </a:r>
            <a:r>
              <a:rPr lang="en-US" dirty="0">
                <a:hlinkClick r:id="rId3"/>
              </a:rPr>
              <a:t>http://www.legislation.gov.uk/uksi/2013/777/contents/made</a:t>
            </a:r>
            <a:r>
              <a:rPr lang="en-US" dirty="0"/>
              <a:t>.</a:t>
            </a:r>
          </a:p>
          <a:p>
            <a:endParaRPr lang="en-GB" dirty="0"/>
          </a:p>
        </p:txBody>
      </p:sp>
    </p:spTree>
    <p:extLst>
      <p:ext uri="{BB962C8B-B14F-4D97-AF65-F5344CB8AC3E}">
        <p14:creationId xmlns:p14="http://schemas.microsoft.com/office/powerpoint/2010/main" val="2020036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967B4-EC1B-E544-A4A8-4EA36B01D20D}"/>
              </a:ext>
            </a:extLst>
          </p:cNvPr>
          <p:cNvSpPr>
            <a:spLocks noGrp="1"/>
          </p:cNvSpPr>
          <p:nvPr>
            <p:ph type="title"/>
          </p:nvPr>
        </p:nvSpPr>
        <p:spPr/>
        <p:txBody>
          <a:bodyPr/>
          <a:lstStyle/>
          <a:p>
            <a:r>
              <a:rPr lang="en-GB" dirty="0"/>
              <a:t>A brief interlude, and a quick task!</a:t>
            </a:r>
          </a:p>
        </p:txBody>
      </p:sp>
      <p:sp>
        <p:nvSpPr>
          <p:cNvPr id="3" name="Content Placeholder 2">
            <a:extLst>
              <a:ext uri="{FF2B5EF4-FFF2-40B4-BE49-F238E27FC236}">
                <a16:creationId xmlns:a16="http://schemas.microsoft.com/office/drawing/2014/main" id="{932ECCB9-EB74-8745-A8F3-A47D7E96E7F3}"/>
              </a:ext>
            </a:extLst>
          </p:cNvPr>
          <p:cNvSpPr>
            <a:spLocks noGrp="1"/>
          </p:cNvSpPr>
          <p:nvPr>
            <p:ph idx="1"/>
          </p:nvPr>
        </p:nvSpPr>
        <p:spPr/>
        <p:txBody>
          <a:bodyPr>
            <a:normAutofit/>
          </a:bodyPr>
          <a:lstStyle/>
          <a:p>
            <a:r>
              <a:rPr lang="en-GB" dirty="0"/>
              <a:t>Please stand up, walk across the room and debate the following question with someone that you don’t yet know:</a:t>
            </a:r>
          </a:p>
          <a:p>
            <a:endParaRPr lang="en-GB" dirty="0"/>
          </a:p>
          <a:p>
            <a:pPr marL="0" indent="0" algn="ctr">
              <a:buNone/>
            </a:pPr>
            <a:r>
              <a:rPr lang="en-GB" sz="4000" b="1" dirty="0"/>
              <a:t>“Do you feel collaborations with academic researchers would support or get in the way of your own ongoing efforts to undertake assessment work?”</a:t>
            </a:r>
          </a:p>
        </p:txBody>
      </p:sp>
    </p:spTree>
    <p:extLst>
      <p:ext uri="{BB962C8B-B14F-4D97-AF65-F5344CB8AC3E}">
        <p14:creationId xmlns:p14="http://schemas.microsoft.com/office/powerpoint/2010/main" val="1207048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AFC8-37F7-3D40-AEBF-21252174212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51EFC6E-C23A-CB42-8C41-F8E7084B0C73}"/>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0" y="-2"/>
            <a:ext cx="12192000" cy="6858002"/>
          </a:xfrm>
        </p:spPr>
      </p:pic>
    </p:spTree>
    <p:extLst>
      <p:ext uri="{BB962C8B-B14F-4D97-AF65-F5344CB8AC3E}">
        <p14:creationId xmlns:p14="http://schemas.microsoft.com/office/powerpoint/2010/main" val="34809809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2677</Words>
  <Application>Microsoft Macintosh PowerPoint</Application>
  <PresentationFormat>Widescreen</PresentationFormat>
  <Paragraphs>214</Paragraphs>
  <Slides>36</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Office Theme</vt:lpstr>
      <vt:lpstr>Digital library futures: the impact of e-legal deposit in the academic sector</vt:lpstr>
      <vt:lpstr>User-Centric Evaluation of Non-Print Legal Deposit in the United Kingdom: the Digital Library Futures Approach</vt:lpstr>
      <vt:lpstr>Talk Outline</vt:lpstr>
      <vt:lpstr>Introduction </vt:lpstr>
      <vt:lpstr>A Brief Definitional Aside</vt:lpstr>
      <vt:lpstr>The Digital Library Futures Project</vt:lpstr>
      <vt:lpstr>What is Legal Deposit?</vt:lpstr>
      <vt:lpstr>The Origins of UK Legal Deposit</vt:lpstr>
      <vt:lpstr>“Non-Print Legal Deposit” in the United Kingdom</vt:lpstr>
      <vt:lpstr>Project Background</vt:lpstr>
      <vt:lpstr>Access to NPLD Materials in the UK</vt:lpstr>
      <vt:lpstr>1.) NPLD in academic deposit libraries has been under-investigated</vt:lpstr>
      <vt:lpstr>2.) Very little data has been published on the users of NPLD collections.</vt:lpstr>
      <vt:lpstr>User-Centric Evaluation of NPLD: Underlying Principles</vt:lpstr>
      <vt:lpstr>Methodology </vt:lpstr>
      <vt:lpstr>Interviews</vt:lpstr>
      <vt:lpstr>Surveys</vt:lpstr>
      <vt:lpstr>Web Analytics</vt:lpstr>
      <vt:lpstr>Web Analytics</vt:lpstr>
      <vt:lpstr>Findings</vt:lpstr>
      <vt:lpstr>NPLD has had a positive impact…</vt:lpstr>
      <vt:lpstr>But identifying the intrinsic value of NPLD is more complex</vt:lpstr>
      <vt:lpstr>Usage: Where is the Frame of Reference?</vt:lpstr>
      <vt:lpstr>PowerPoint Presentation</vt:lpstr>
      <vt:lpstr>The ”Archetypal” Survey Respondent</vt:lpstr>
      <vt:lpstr>But would they consider NPLD, given the choice?</vt:lpstr>
      <vt:lpstr>NPLD Reflects Long-Established Disciplinary Usage (eBooks)</vt:lpstr>
      <vt:lpstr>And eJournals</vt:lpstr>
      <vt:lpstr>Conclusion </vt:lpstr>
      <vt:lpstr>Drawing these together: Towards User-Centric Evaluation of NPLD</vt:lpstr>
      <vt:lpstr>User-Centric NPLD: The Five Key Tenets</vt:lpstr>
      <vt:lpstr>Finally: what does this mean for NPLD evaluation?</vt:lpstr>
      <vt:lpstr>Project Partners and Funding</vt:lpstr>
      <vt:lpstr>References</vt:lpstr>
      <vt:lpstr>A brief interlude, and a quick task!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library futures: the impact of e-legal deposit in the academic sector</dc:title>
  <dc:creator>Paul Gooding</dc:creator>
  <cp:lastModifiedBy>Paul Gooding</cp:lastModifiedBy>
  <cp:revision>1</cp:revision>
  <dcterms:created xsi:type="dcterms:W3CDTF">2020-03-11T11:22:56Z</dcterms:created>
  <dcterms:modified xsi:type="dcterms:W3CDTF">2020-03-11T13:58:15Z</dcterms:modified>
</cp:coreProperties>
</file>